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708" r:id="rId1"/>
  </p:sldMasterIdLst>
  <p:notesMasterIdLst>
    <p:notesMasterId r:id="rId45"/>
  </p:notesMasterIdLst>
  <p:sldIdLst>
    <p:sldId id="256" r:id="rId2"/>
    <p:sldId id="257" r:id="rId3"/>
    <p:sldId id="258" r:id="rId4"/>
    <p:sldId id="285" r:id="rId5"/>
    <p:sldId id="286" r:id="rId6"/>
    <p:sldId id="259" r:id="rId7"/>
    <p:sldId id="299" r:id="rId8"/>
    <p:sldId id="287" r:id="rId9"/>
    <p:sldId id="288" r:id="rId10"/>
    <p:sldId id="262" r:id="rId11"/>
    <p:sldId id="280" r:id="rId12"/>
    <p:sldId id="261" r:id="rId13"/>
    <p:sldId id="284" r:id="rId14"/>
    <p:sldId id="260" r:id="rId15"/>
    <p:sldId id="263" r:id="rId16"/>
    <p:sldId id="264" r:id="rId17"/>
    <p:sldId id="265" r:id="rId18"/>
    <p:sldId id="267" r:id="rId19"/>
    <p:sldId id="289" r:id="rId20"/>
    <p:sldId id="268" r:id="rId21"/>
    <p:sldId id="290" r:id="rId22"/>
    <p:sldId id="291" r:id="rId23"/>
    <p:sldId id="292" r:id="rId24"/>
    <p:sldId id="293" r:id="rId25"/>
    <p:sldId id="294" r:id="rId26"/>
    <p:sldId id="295" r:id="rId27"/>
    <p:sldId id="296" r:id="rId28"/>
    <p:sldId id="297" r:id="rId29"/>
    <p:sldId id="298" r:id="rId30"/>
    <p:sldId id="270" r:id="rId31"/>
    <p:sldId id="266" r:id="rId32"/>
    <p:sldId id="300" r:id="rId33"/>
    <p:sldId id="301" r:id="rId34"/>
    <p:sldId id="302" r:id="rId35"/>
    <p:sldId id="303" r:id="rId36"/>
    <p:sldId id="305" r:id="rId37"/>
    <p:sldId id="306" r:id="rId38"/>
    <p:sldId id="281" r:id="rId39"/>
    <p:sldId id="282" r:id="rId40"/>
    <p:sldId id="283" r:id="rId41"/>
    <p:sldId id="307" r:id="rId42"/>
    <p:sldId id="308" r:id="rId43"/>
    <p:sldId id="278" r:id="rId4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מקטע ברירת מחדל" id="{C1E70F05-7FB9-495A-82D8-F6F83BB4A6C5}">
          <p14:sldIdLst>
            <p14:sldId id="256"/>
            <p14:sldId id="257"/>
            <p14:sldId id="258"/>
            <p14:sldId id="285"/>
            <p14:sldId id="286"/>
            <p14:sldId id="259"/>
            <p14:sldId id="299"/>
            <p14:sldId id="287"/>
            <p14:sldId id="288"/>
            <p14:sldId id="262"/>
            <p14:sldId id="280"/>
            <p14:sldId id="261"/>
            <p14:sldId id="284"/>
            <p14:sldId id="260"/>
            <p14:sldId id="263"/>
            <p14:sldId id="264"/>
            <p14:sldId id="265"/>
            <p14:sldId id="267"/>
            <p14:sldId id="289"/>
            <p14:sldId id="268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70"/>
            <p14:sldId id="266"/>
            <p14:sldId id="300"/>
            <p14:sldId id="301"/>
            <p14:sldId id="302"/>
            <p14:sldId id="303"/>
            <p14:sldId id="305"/>
            <p14:sldId id="306"/>
            <p14:sldId id="281"/>
            <p14:sldId id="282"/>
            <p14:sldId id="283"/>
            <p14:sldId id="307"/>
            <p14:sldId id="308"/>
            <p14:sldId id="278"/>
          </p14:sldIdLst>
        </p14:section>
      </p14:sectionLst>
    </p:ex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000"/>
    <a:srgbClr val="92D050"/>
    <a:srgbClr val="FF0000"/>
    <a:srgbClr val="FF3300"/>
    <a:srgbClr val="F4EC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סגנון ביניים 2 - הדגשה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ללא סגנון, רשת טבלה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5005" autoAdjust="0"/>
    <p:restoredTop sz="94660"/>
  </p:normalViewPr>
  <p:slideViewPr>
    <p:cSldViewPr snapToGrid="0">
      <p:cViewPr>
        <p:scale>
          <a:sx n="125" d="100"/>
          <a:sy n="125" d="100"/>
        </p:scale>
        <p:origin x="-72" y="3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2" d="100"/>
          <a:sy n="82" d="100"/>
        </p:scale>
        <p:origin x="203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50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7B9A18F-8987-484D-A0DE-477475879E94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DBE12AA5-8ABF-4733-A9F1-9B3A365A76A8}">
      <dgm:prSet phldrT="[Text]"/>
      <dgm:spPr/>
      <dgm:t>
        <a:bodyPr/>
        <a:lstStyle/>
        <a:p>
          <a:r>
            <a:rPr lang="en-US" dirty="0"/>
            <a:t>Create new Q table</a:t>
          </a:r>
        </a:p>
      </dgm:t>
    </dgm:pt>
    <dgm:pt modelId="{B7871DE0-2A78-4990-8531-A639F42477BB}" type="parTrans" cxnId="{47A6C2F6-A5DC-4D54-BA0D-44F42D169529}">
      <dgm:prSet/>
      <dgm:spPr/>
      <dgm:t>
        <a:bodyPr/>
        <a:lstStyle/>
        <a:p>
          <a:endParaRPr lang="en-US"/>
        </a:p>
      </dgm:t>
    </dgm:pt>
    <dgm:pt modelId="{F0990E8F-74A1-46CB-B811-0F91BCEBACD9}" type="sibTrans" cxnId="{47A6C2F6-A5DC-4D54-BA0D-44F42D169529}">
      <dgm:prSet/>
      <dgm:spPr/>
      <dgm:t>
        <a:bodyPr/>
        <a:lstStyle/>
        <a:p>
          <a:endParaRPr lang="en-US"/>
        </a:p>
      </dgm:t>
    </dgm:pt>
    <dgm:pt modelId="{CD5222E4-AF48-42AA-AFBA-9C2CDA9AF01C}">
      <dgm:prSet phldrT="[Text]"/>
      <dgm:spPr/>
      <dgm:t>
        <a:bodyPr/>
        <a:lstStyle/>
        <a:p>
          <a:r>
            <a:rPr lang="en-US" dirty="0"/>
            <a:t>Build random world</a:t>
          </a:r>
          <a:r>
            <a:rPr lang="he-IL" dirty="0"/>
            <a:t> </a:t>
          </a:r>
          <a:r>
            <a:rPr lang="en-US" dirty="0"/>
            <a:t> and place Mario at random position</a:t>
          </a:r>
        </a:p>
      </dgm:t>
    </dgm:pt>
    <dgm:pt modelId="{6AC59AAB-77EE-43FC-A3DF-EF5EE3F591F7}" type="parTrans" cxnId="{A6F0EC1E-B6EE-4D64-9DED-DF3525D27417}">
      <dgm:prSet/>
      <dgm:spPr/>
      <dgm:t>
        <a:bodyPr/>
        <a:lstStyle/>
        <a:p>
          <a:endParaRPr lang="en-US"/>
        </a:p>
      </dgm:t>
    </dgm:pt>
    <dgm:pt modelId="{895DFF4B-06FC-449B-B6A3-606DE6A093E7}" type="sibTrans" cxnId="{A6F0EC1E-B6EE-4D64-9DED-DF3525D27417}">
      <dgm:prSet/>
      <dgm:spPr/>
      <dgm:t>
        <a:bodyPr/>
        <a:lstStyle/>
        <a:p>
          <a:endParaRPr lang="en-US"/>
        </a:p>
      </dgm:t>
    </dgm:pt>
    <dgm:pt modelId="{AD08D9FB-2865-4D7B-9CF7-127C5E52D1FA}">
      <dgm:prSet phldrT="[Text]"/>
      <dgm:spPr/>
      <dgm:t>
        <a:bodyPr/>
        <a:lstStyle/>
        <a:p>
          <a:r>
            <a:rPr lang="en-US" dirty="0"/>
            <a:t>Run episode</a:t>
          </a:r>
        </a:p>
      </dgm:t>
    </dgm:pt>
    <dgm:pt modelId="{DDFAF0FD-A9F1-4413-B65A-A82E579DE1EB}" type="parTrans" cxnId="{7BDA4759-8455-4518-9E6E-2D9171414FB4}">
      <dgm:prSet/>
      <dgm:spPr/>
      <dgm:t>
        <a:bodyPr/>
        <a:lstStyle/>
        <a:p>
          <a:endParaRPr lang="en-US"/>
        </a:p>
      </dgm:t>
    </dgm:pt>
    <dgm:pt modelId="{95D66510-3D86-4FA5-8663-95E48ECEC9E6}" type="sibTrans" cxnId="{7BDA4759-8455-4518-9E6E-2D9171414FB4}">
      <dgm:prSet/>
      <dgm:spPr/>
      <dgm:t>
        <a:bodyPr/>
        <a:lstStyle/>
        <a:p>
          <a:endParaRPr lang="en-US"/>
        </a:p>
      </dgm:t>
    </dgm:pt>
    <dgm:pt modelId="{633023B0-6742-43DF-9C4B-35A52BC53499}">
      <dgm:prSet phldrT="[Text]"/>
      <dgm:spPr/>
      <dgm:t>
        <a:bodyPr/>
        <a:lstStyle/>
        <a:p>
          <a:r>
            <a:rPr lang="en-US" b="1" dirty="0">
              <a:solidFill>
                <a:schemeClr val="accent2"/>
              </a:solidFill>
            </a:rPr>
            <a:t>Run end</a:t>
          </a:r>
        </a:p>
      </dgm:t>
    </dgm:pt>
    <dgm:pt modelId="{B8A10834-BE05-4EED-B5A5-EC025DC90E53}" type="parTrans" cxnId="{30819E5B-F624-4BC6-A41B-AE6A7FDD1B44}">
      <dgm:prSet/>
      <dgm:spPr/>
      <dgm:t>
        <a:bodyPr/>
        <a:lstStyle/>
        <a:p>
          <a:endParaRPr lang="en-US"/>
        </a:p>
      </dgm:t>
    </dgm:pt>
    <dgm:pt modelId="{E16AB511-8208-45CA-A7DD-BE5399C29E71}" type="sibTrans" cxnId="{30819E5B-F624-4BC6-A41B-AE6A7FDD1B44}">
      <dgm:prSet/>
      <dgm:spPr/>
      <dgm:t>
        <a:bodyPr/>
        <a:lstStyle/>
        <a:p>
          <a:endParaRPr lang="en-US"/>
        </a:p>
      </dgm:t>
    </dgm:pt>
    <dgm:pt modelId="{6B433244-A483-46E2-8DF1-8B2F6795E60C}">
      <dgm:prSet phldrT="[Text]"/>
      <dgm:spPr/>
      <dgm:t>
        <a:bodyPr/>
        <a:lstStyle/>
        <a:p>
          <a:r>
            <a:rPr lang="en-US" b="1" dirty="0"/>
            <a:t>Run start</a:t>
          </a:r>
        </a:p>
      </dgm:t>
    </dgm:pt>
    <dgm:pt modelId="{B8951F49-423F-4243-A8DC-AE5426C588CF}" type="parTrans" cxnId="{A76687D2-7AF5-425F-BB11-C3EFF0D56708}">
      <dgm:prSet/>
      <dgm:spPr/>
      <dgm:t>
        <a:bodyPr/>
        <a:lstStyle/>
        <a:p>
          <a:endParaRPr lang="en-US"/>
        </a:p>
      </dgm:t>
    </dgm:pt>
    <dgm:pt modelId="{E94DE114-2B17-4A2F-A6E0-F2D24AF350EC}" type="sibTrans" cxnId="{A76687D2-7AF5-425F-BB11-C3EFF0D56708}">
      <dgm:prSet/>
      <dgm:spPr/>
      <dgm:t>
        <a:bodyPr/>
        <a:lstStyle/>
        <a:p>
          <a:endParaRPr lang="en-US"/>
        </a:p>
      </dgm:t>
    </dgm:pt>
    <dgm:pt modelId="{55937893-B426-4022-A28C-957B91708A66}" type="pres">
      <dgm:prSet presAssocID="{E7B9A18F-8987-484D-A0DE-477475879E94}" presName="Name0" presStyleCnt="0">
        <dgm:presLayoutVars>
          <dgm:dir/>
          <dgm:resizeHandles val="exact"/>
        </dgm:presLayoutVars>
      </dgm:prSet>
      <dgm:spPr/>
    </dgm:pt>
    <dgm:pt modelId="{4CFFB477-D02E-4565-B080-0CD3054B1613}" type="pres">
      <dgm:prSet presAssocID="{6B433244-A483-46E2-8DF1-8B2F6795E60C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BC8F63D-D0EF-466E-9B36-7B26AD36E348}" type="pres">
      <dgm:prSet presAssocID="{E94DE114-2B17-4A2F-A6E0-F2D24AF350EC}" presName="sibTrans" presStyleLbl="sibTrans2D1" presStyleIdx="0" presStyleCnt="4"/>
      <dgm:spPr/>
      <dgm:t>
        <a:bodyPr/>
        <a:lstStyle/>
        <a:p>
          <a:endParaRPr lang="en-US"/>
        </a:p>
      </dgm:t>
    </dgm:pt>
    <dgm:pt modelId="{0B3B81B4-FB45-4295-BFDD-FDDDA3EC0EB9}" type="pres">
      <dgm:prSet presAssocID="{E94DE114-2B17-4A2F-A6E0-F2D24AF350EC}" presName="connectorText" presStyleLbl="sibTrans2D1" presStyleIdx="0" presStyleCnt="4"/>
      <dgm:spPr/>
      <dgm:t>
        <a:bodyPr/>
        <a:lstStyle/>
        <a:p>
          <a:endParaRPr lang="en-US"/>
        </a:p>
      </dgm:t>
    </dgm:pt>
    <dgm:pt modelId="{53571DBE-B253-494B-9412-A57916D11476}" type="pres">
      <dgm:prSet presAssocID="{DBE12AA5-8ABF-4733-A9F1-9B3A365A76A8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CC824EA-DA65-403C-8FC6-FE44496DBA3F}" type="pres">
      <dgm:prSet presAssocID="{F0990E8F-74A1-46CB-B811-0F91BCEBACD9}" presName="sibTrans" presStyleLbl="sibTrans2D1" presStyleIdx="1" presStyleCnt="4"/>
      <dgm:spPr/>
      <dgm:t>
        <a:bodyPr/>
        <a:lstStyle/>
        <a:p>
          <a:endParaRPr lang="en-US"/>
        </a:p>
      </dgm:t>
    </dgm:pt>
    <dgm:pt modelId="{308C3F32-BD2B-4237-BFAA-789F826541EF}" type="pres">
      <dgm:prSet presAssocID="{F0990E8F-74A1-46CB-B811-0F91BCEBACD9}" presName="connectorText" presStyleLbl="sibTrans2D1" presStyleIdx="1" presStyleCnt="4"/>
      <dgm:spPr/>
      <dgm:t>
        <a:bodyPr/>
        <a:lstStyle/>
        <a:p>
          <a:endParaRPr lang="en-US"/>
        </a:p>
      </dgm:t>
    </dgm:pt>
    <dgm:pt modelId="{4A3F1379-C326-4499-8EFD-D80BBEE11A2C}" type="pres">
      <dgm:prSet presAssocID="{CD5222E4-AF48-42AA-AFBA-9C2CDA9AF01C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C0D6316-C917-4522-8EC1-347AA2EA5D51}" type="pres">
      <dgm:prSet presAssocID="{895DFF4B-06FC-449B-B6A3-606DE6A093E7}" presName="sibTrans" presStyleLbl="sibTrans2D1" presStyleIdx="2" presStyleCnt="4"/>
      <dgm:spPr/>
      <dgm:t>
        <a:bodyPr/>
        <a:lstStyle/>
        <a:p>
          <a:endParaRPr lang="en-US"/>
        </a:p>
      </dgm:t>
    </dgm:pt>
    <dgm:pt modelId="{1EAB8147-94EF-4AB7-BB7B-8AD766593324}" type="pres">
      <dgm:prSet presAssocID="{895DFF4B-06FC-449B-B6A3-606DE6A093E7}" presName="connectorText" presStyleLbl="sibTrans2D1" presStyleIdx="2" presStyleCnt="4"/>
      <dgm:spPr/>
      <dgm:t>
        <a:bodyPr/>
        <a:lstStyle/>
        <a:p>
          <a:endParaRPr lang="en-US"/>
        </a:p>
      </dgm:t>
    </dgm:pt>
    <dgm:pt modelId="{583795FE-8BF6-482F-9EEE-158D0D79255C}" type="pres">
      <dgm:prSet presAssocID="{AD08D9FB-2865-4D7B-9CF7-127C5E52D1FA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6B943B5-CA44-4A06-9E70-746BF364CE7E}" type="pres">
      <dgm:prSet presAssocID="{95D66510-3D86-4FA5-8663-95E48ECEC9E6}" presName="sibTrans" presStyleLbl="sibTrans2D1" presStyleIdx="3" presStyleCnt="4"/>
      <dgm:spPr/>
      <dgm:t>
        <a:bodyPr/>
        <a:lstStyle/>
        <a:p>
          <a:endParaRPr lang="en-US"/>
        </a:p>
      </dgm:t>
    </dgm:pt>
    <dgm:pt modelId="{E39AEE3E-46D4-43FF-89F6-F86FFD088F93}" type="pres">
      <dgm:prSet presAssocID="{95D66510-3D86-4FA5-8663-95E48ECEC9E6}" presName="connectorText" presStyleLbl="sibTrans2D1" presStyleIdx="3" presStyleCnt="4"/>
      <dgm:spPr/>
      <dgm:t>
        <a:bodyPr/>
        <a:lstStyle/>
        <a:p>
          <a:endParaRPr lang="en-US"/>
        </a:p>
      </dgm:t>
    </dgm:pt>
    <dgm:pt modelId="{FB3D0FDB-3EDA-4650-8324-3BBFD005E9E0}" type="pres">
      <dgm:prSet presAssocID="{633023B0-6742-43DF-9C4B-35A52BC53499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76687D2-7AF5-425F-BB11-C3EFF0D56708}" srcId="{E7B9A18F-8987-484D-A0DE-477475879E94}" destId="{6B433244-A483-46E2-8DF1-8B2F6795E60C}" srcOrd="0" destOrd="0" parTransId="{B8951F49-423F-4243-A8DC-AE5426C588CF}" sibTransId="{E94DE114-2B17-4A2F-A6E0-F2D24AF350EC}"/>
    <dgm:cxn modelId="{59A9D9D7-EAA4-4B3D-8DB6-AAF7DC927760}" type="presOf" srcId="{F0990E8F-74A1-46CB-B811-0F91BCEBACD9}" destId="{1CC824EA-DA65-403C-8FC6-FE44496DBA3F}" srcOrd="0" destOrd="0" presId="urn:microsoft.com/office/officeart/2005/8/layout/process1"/>
    <dgm:cxn modelId="{30FFFC00-C09A-4B24-A1B6-09590923F61A}" type="presOf" srcId="{895DFF4B-06FC-449B-B6A3-606DE6A093E7}" destId="{2C0D6316-C917-4522-8EC1-347AA2EA5D51}" srcOrd="0" destOrd="0" presId="urn:microsoft.com/office/officeart/2005/8/layout/process1"/>
    <dgm:cxn modelId="{6CD400EA-AB68-4A34-90D7-B442BB9147EC}" type="presOf" srcId="{633023B0-6742-43DF-9C4B-35A52BC53499}" destId="{FB3D0FDB-3EDA-4650-8324-3BBFD005E9E0}" srcOrd="0" destOrd="0" presId="urn:microsoft.com/office/officeart/2005/8/layout/process1"/>
    <dgm:cxn modelId="{7BDA4759-8455-4518-9E6E-2D9171414FB4}" srcId="{E7B9A18F-8987-484D-A0DE-477475879E94}" destId="{AD08D9FB-2865-4D7B-9CF7-127C5E52D1FA}" srcOrd="3" destOrd="0" parTransId="{DDFAF0FD-A9F1-4413-B65A-A82E579DE1EB}" sibTransId="{95D66510-3D86-4FA5-8663-95E48ECEC9E6}"/>
    <dgm:cxn modelId="{A6F0EC1E-B6EE-4D64-9DED-DF3525D27417}" srcId="{E7B9A18F-8987-484D-A0DE-477475879E94}" destId="{CD5222E4-AF48-42AA-AFBA-9C2CDA9AF01C}" srcOrd="2" destOrd="0" parTransId="{6AC59AAB-77EE-43FC-A3DF-EF5EE3F591F7}" sibTransId="{895DFF4B-06FC-449B-B6A3-606DE6A093E7}"/>
    <dgm:cxn modelId="{E191B5AE-5F6E-4AFD-868D-5A5346120DB3}" type="presOf" srcId="{E94DE114-2B17-4A2F-A6E0-F2D24AF350EC}" destId="{0B3B81B4-FB45-4295-BFDD-FDDDA3EC0EB9}" srcOrd="1" destOrd="0" presId="urn:microsoft.com/office/officeart/2005/8/layout/process1"/>
    <dgm:cxn modelId="{EB8BCFCB-DBCF-4A4F-AC52-D2DAFD529582}" type="presOf" srcId="{895DFF4B-06FC-449B-B6A3-606DE6A093E7}" destId="{1EAB8147-94EF-4AB7-BB7B-8AD766593324}" srcOrd="1" destOrd="0" presId="urn:microsoft.com/office/officeart/2005/8/layout/process1"/>
    <dgm:cxn modelId="{050A4873-EFF3-465E-A045-162300697D71}" type="presOf" srcId="{95D66510-3D86-4FA5-8663-95E48ECEC9E6}" destId="{C6B943B5-CA44-4A06-9E70-746BF364CE7E}" srcOrd="0" destOrd="0" presId="urn:microsoft.com/office/officeart/2005/8/layout/process1"/>
    <dgm:cxn modelId="{BDF1F20E-2CF8-433B-AFBD-E9E69B294C43}" type="presOf" srcId="{6B433244-A483-46E2-8DF1-8B2F6795E60C}" destId="{4CFFB477-D02E-4565-B080-0CD3054B1613}" srcOrd="0" destOrd="0" presId="urn:microsoft.com/office/officeart/2005/8/layout/process1"/>
    <dgm:cxn modelId="{A8635AC6-9473-4971-9786-DBB28FC748F7}" type="presOf" srcId="{E94DE114-2B17-4A2F-A6E0-F2D24AF350EC}" destId="{FBC8F63D-D0EF-466E-9B36-7B26AD36E348}" srcOrd="0" destOrd="0" presId="urn:microsoft.com/office/officeart/2005/8/layout/process1"/>
    <dgm:cxn modelId="{23FC8DD8-53DD-4E7C-9C24-D2D7A100D7F4}" type="presOf" srcId="{DBE12AA5-8ABF-4733-A9F1-9B3A365A76A8}" destId="{53571DBE-B253-494B-9412-A57916D11476}" srcOrd="0" destOrd="0" presId="urn:microsoft.com/office/officeart/2005/8/layout/process1"/>
    <dgm:cxn modelId="{6DA7C2E1-8096-41E0-9CCD-248C875408E2}" type="presOf" srcId="{AD08D9FB-2865-4D7B-9CF7-127C5E52D1FA}" destId="{583795FE-8BF6-482F-9EEE-158D0D79255C}" srcOrd="0" destOrd="0" presId="urn:microsoft.com/office/officeart/2005/8/layout/process1"/>
    <dgm:cxn modelId="{97B00FFE-7FEF-4F5A-BDF7-A1ABF6B42A1B}" type="presOf" srcId="{CD5222E4-AF48-42AA-AFBA-9C2CDA9AF01C}" destId="{4A3F1379-C326-4499-8EFD-D80BBEE11A2C}" srcOrd="0" destOrd="0" presId="urn:microsoft.com/office/officeart/2005/8/layout/process1"/>
    <dgm:cxn modelId="{D30EB7AA-FBF5-4082-AE78-3A52C3004F94}" type="presOf" srcId="{95D66510-3D86-4FA5-8663-95E48ECEC9E6}" destId="{E39AEE3E-46D4-43FF-89F6-F86FFD088F93}" srcOrd="1" destOrd="0" presId="urn:microsoft.com/office/officeart/2005/8/layout/process1"/>
    <dgm:cxn modelId="{ABD9A3F7-3C28-4AA1-84FA-5800F2781F1E}" type="presOf" srcId="{F0990E8F-74A1-46CB-B811-0F91BCEBACD9}" destId="{308C3F32-BD2B-4237-BFAA-789F826541EF}" srcOrd="1" destOrd="0" presId="urn:microsoft.com/office/officeart/2005/8/layout/process1"/>
    <dgm:cxn modelId="{30819E5B-F624-4BC6-A41B-AE6A7FDD1B44}" srcId="{E7B9A18F-8987-484D-A0DE-477475879E94}" destId="{633023B0-6742-43DF-9C4B-35A52BC53499}" srcOrd="4" destOrd="0" parTransId="{B8A10834-BE05-4EED-B5A5-EC025DC90E53}" sibTransId="{E16AB511-8208-45CA-A7DD-BE5399C29E71}"/>
    <dgm:cxn modelId="{BBC3E6B5-38B9-4EC0-8BA9-5882A49D24A6}" type="presOf" srcId="{E7B9A18F-8987-484D-A0DE-477475879E94}" destId="{55937893-B426-4022-A28C-957B91708A66}" srcOrd="0" destOrd="0" presId="urn:microsoft.com/office/officeart/2005/8/layout/process1"/>
    <dgm:cxn modelId="{47A6C2F6-A5DC-4D54-BA0D-44F42D169529}" srcId="{E7B9A18F-8987-484D-A0DE-477475879E94}" destId="{DBE12AA5-8ABF-4733-A9F1-9B3A365A76A8}" srcOrd="1" destOrd="0" parTransId="{B7871DE0-2A78-4990-8531-A639F42477BB}" sibTransId="{F0990E8F-74A1-46CB-B811-0F91BCEBACD9}"/>
    <dgm:cxn modelId="{30B7D4FB-4BDF-4DC5-9873-4BDCB01A7901}" type="presParOf" srcId="{55937893-B426-4022-A28C-957B91708A66}" destId="{4CFFB477-D02E-4565-B080-0CD3054B1613}" srcOrd="0" destOrd="0" presId="urn:microsoft.com/office/officeart/2005/8/layout/process1"/>
    <dgm:cxn modelId="{3F619EAF-E2B4-4661-A7E5-1872CCA705E9}" type="presParOf" srcId="{55937893-B426-4022-A28C-957B91708A66}" destId="{FBC8F63D-D0EF-466E-9B36-7B26AD36E348}" srcOrd="1" destOrd="0" presId="urn:microsoft.com/office/officeart/2005/8/layout/process1"/>
    <dgm:cxn modelId="{CC64F623-66A9-4CBE-8438-4CC8DFC554D3}" type="presParOf" srcId="{FBC8F63D-D0EF-466E-9B36-7B26AD36E348}" destId="{0B3B81B4-FB45-4295-BFDD-FDDDA3EC0EB9}" srcOrd="0" destOrd="0" presId="urn:microsoft.com/office/officeart/2005/8/layout/process1"/>
    <dgm:cxn modelId="{C665EC59-2C62-4E3B-9443-E81CD1BB58E9}" type="presParOf" srcId="{55937893-B426-4022-A28C-957B91708A66}" destId="{53571DBE-B253-494B-9412-A57916D11476}" srcOrd="2" destOrd="0" presId="urn:microsoft.com/office/officeart/2005/8/layout/process1"/>
    <dgm:cxn modelId="{581687D0-25EC-4DF1-9830-17A7C3730C8D}" type="presParOf" srcId="{55937893-B426-4022-A28C-957B91708A66}" destId="{1CC824EA-DA65-403C-8FC6-FE44496DBA3F}" srcOrd="3" destOrd="0" presId="urn:microsoft.com/office/officeart/2005/8/layout/process1"/>
    <dgm:cxn modelId="{33EA73F1-8350-4A42-BD24-536DBAA68678}" type="presParOf" srcId="{1CC824EA-DA65-403C-8FC6-FE44496DBA3F}" destId="{308C3F32-BD2B-4237-BFAA-789F826541EF}" srcOrd="0" destOrd="0" presId="urn:microsoft.com/office/officeart/2005/8/layout/process1"/>
    <dgm:cxn modelId="{F19680F1-3BC1-4F55-A8AB-025999586176}" type="presParOf" srcId="{55937893-B426-4022-A28C-957B91708A66}" destId="{4A3F1379-C326-4499-8EFD-D80BBEE11A2C}" srcOrd="4" destOrd="0" presId="urn:microsoft.com/office/officeart/2005/8/layout/process1"/>
    <dgm:cxn modelId="{2F4AF897-40CA-4F6D-8CDF-42AA85727FFF}" type="presParOf" srcId="{55937893-B426-4022-A28C-957B91708A66}" destId="{2C0D6316-C917-4522-8EC1-347AA2EA5D51}" srcOrd="5" destOrd="0" presId="urn:microsoft.com/office/officeart/2005/8/layout/process1"/>
    <dgm:cxn modelId="{36B4ED55-CE25-480D-AECA-9AC7B99151F7}" type="presParOf" srcId="{2C0D6316-C917-4522-8EC1-347AA2EA5D51}" destId="{1EAB8147-94EF-4AB7-BB7B-8AD766593324}" srcOrd="0" destOrd="0" presId="urn:microsoft.com/office/officeart/2005/8/layout/process1"/>
    <dgm:cxn modelId="{355B129E-F6EB-4A47-9576-ECD62BC8A66C}" type="presParOf" srcId="{55937893-B426-4022-A28C-957B91708A66}" destId="{583795FE-8BF6-482F-9EEE-158D0D79255C}" srcOrd="6" destOrd="0" presId="urn:microsoft.com/office/officeart/2005/8/layout/process1"/>
    <dgm:cxn modelId="{7417F19A-2CCD-4D5D-A3FB-D9F614CAB8BF}" type="presParOf" srcId="{55937893-B426-4022-A28C-957B91708A66}" destId="{C6B943B5-CA44-4A06-9E70-746BF364CE7E}" srcOrd="7" destOrd="0" presId="urn:microsoft.com/office/officeart/2005/8/layout/process1"/>
    <dgm:cxn modelId="{A7F21A0C-BEBA-4CDC-98FF-6C654374E3AA}" type="presParOf" srcId="{C6B943B5-CA44-4A06-9E70-746BF364CE7E}" destId="{E39AEE3E-46D4-43FF-89F6-F86FFD088F93}" srcOrd="0" destOrd="0" presId="urn:microsoft.com/office/officeart/2005/8/layout/process1"/>
    <dgm:cxn modelId="{6EAC77E6-CE90-4DF5-B39A-21486BBD3113}" type="presParOf" srcId="{55937893-B426-4022-A28C-957B91708A66}" destId="{FB3D0FDB-3EDA-4650-8324-3BBFD005E9E0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328D84B-B7A3-4F06-AB8B-822D5461DC9D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383D1739-18B7-4094-8D5D-013E4D6AF62C}">
      <dgm:prSet phldrT="[טקסט]"/>
      <dgm:spPr/>
      <dgm:t>
        <a:bodyPr/>
        <a:lstStyle/>
        <a:p>
          <a:pPr rtl="1"/>
          <a:r>
            <a:rPr lang="he-IL" dirty="0"/>
            <a:t>נמצא במצב </a:t>
          </a:r>
          <a:r>
            <a:rPr lang="en-US" dirty="0"/>
            <a:t>s</a:t>
          </a:r>
          <a:endParaRPr lang="he-IL" dirty="0"/>
        </a:p>
      </dgm:t>
    </dgm:pt>
    <dgm:pt modelId="{ED95AA15-952F-49E1-81B8-3838145AF868}" type="parTrans" cxnId="{557EBD38-0D00-4466-AFC3-889CF639E6A3}">
      <dgm:prSet/>
      <dgm:spPr/>
      <dgm:t>
        <a:bodyPr/>
        <a:lstStyle/>
        <a:p>
          <a:pPr rtl="1"/>
          <a:endParaRPr lang="he-IL"/>
        </a:p>
      </dgm:t>
    </dgm:pt>
    <dgm:pt modelId="{E9ECC879-F656-49E2-8362-2EAD3637CE7E}" type="sibTrans" cxnId="{557EBD38-0D00-4466-AFC3-889CF639E6A3}">
      <dgm:prSet/>
      <dgm:spPr/>
      <dgm:t>
        <a:bodyPr/>
        <a:lstStyle/>
        <a:p>
          <a:pPr rtl="1"/>
          <a:endParaRPr lang="he-IL"/>
        </a:p>
      </dgm:t>
    </dgm:pt>
    <dgm:pt modelId="{78A14ED6-2498-40EA-86D1-6461B0CA9EC9}">
      <dgm:prSet phldrT="[טקסט]"/>
      <dgm:spPr/>
      <dgm:t>
        <a:bodyPr/>
        <a:lstStyle/>
        <a:p>
          <a:pPr rtl="1"/>
          <a:r>
            <a:rPr lang="he-IL" dirty="0"/>
            <a:t>בוחר פעולה </a:t>
          </a:r>
          <a:r>
            <a:rPr lang="en-US" dirty="0"/>
            <a:t>a</a:t>
          </a:r>
          <a:r>
            <a:rPr lang="he-IL" dirty="0"/>
            <a:t> ומבצע אותה</a:t>
          </a:r>
        </a:p>
      </dgm:t>
    </dgm:pt>
    <dgm:pt modelId="{95127A13-3AD9-48CA-A205-0025A4D240E1}" type="parTrans" cxnId="{DE404718-DE55-4198-8D53-22CEE6A43F69}">
      <dgm:prSet/>
      <dgm:spPr/>
      <dgm:t>
        <a:bodyPr/>
        <a:lstStyle/>
        <a:p>
          <a:pPr rtl="1"/>
          <a:endParaRPr lang="he-IL"/>
        </a:p>
      </dgm:t>
    </dgm:pt>
    <dgm:pt modelId="{31074988-39F3-42CC-BC94-3CECA59F1A88}" type="sibTrans" cxnId="{DE404718-DE55-4198-8D53-22CEE6A43F69}">
      <dgm:prSet/>
      <dgm:spPr/>
      <dgm:t>
        <a:bodyPr/>
        <a:lstStyle/>
        <a:p>
          <a:pPr rtl="1"/>
          <a:endParaRPr lang="he-IL"/>
        </a:p>
      </dgm:t>
    </dgm:pt>
    <dgm:pt modelId="{9C08736D-6358-4621-9F29-2AD747176638}">
      <dgm:prSet phldrT="[טקסט]"/>
      <dgm:spPr/>
      <dgm:t>
        <a:bodyPr/>
        <a:lstStyle/>
        <a:p>
          <a:pPr rtl="1"/>
          <a:r>
            <a:rPr lang="he-IL" dirty="0"/>
            <a:t>מגיע למצב </a:t>
          </a:r>
          <a:r>
            <a:rPr lang="en-US" dirty="0"/>
            <a:t>s’</a:t>
          </a:r>
          <a:r>
            <a:rPr lang="he-IL" dirty="0"/>
            <a:t> </a:t>
          </a:r>
        </a:p>
      </dgm:t>
    </dgm:pt>
    <dgm:pt modelId="{B3DF7D29-102D-41C8-8610-0D3D0B1C9DCB}" type="parTrans" cxnId="{10B4BEBF-D2E6-4692-A647-048A5E150956}">
      <dgm:prSet/>
      <dgm:spPr/>
      <dgm:t>
        <a:bodyPr/>
        <a:lstStyle/>
        <a:p>
          <a:pPr rtl="1"/>
          <a:endParaRPr lang="he-IL"/>
        </a:p>
      </dgm:t>
    </dgm:pt>
    <dgm:pt modelId="{7C2C14BA-E6DB-47D5-8FC6-BD8D7F7E87A1}" type="sibTrans" cxnId="{10B4BEBF-D2E6-4692-A647-048A5E150956}">
      <dgm:prSet/>
      <dgm:spPr/>
      <dgm:t>
        <a:bodyPr/>
        <a:lstStyle/>
        <a:p>
          <a:pPr rtl="1"/>
          <a:endParaRPr lang="he-IL"/>
        </a:p>
      </dgm:t>
    </dgm:pt>
    <dgm:pt modelId="{A4CFADFA-8D01-4D1E-B8A0-94863EDC81BB}">
      <dgm:prSet phldrT="[טקסט]"/>
      <dgm:spPr/>
      <dgm:t>
        <a:bodyPr/>
        <a:lstStyle/>
        <a:p>
          <a:pPr rtl="1"/>
          <a:r>
            <a:rPr lang="he-IL" dirty="0"/>
            <a:t>מקבל </a:t>
          </a:r>
          <a:r>
            <a:rPr lang="en-US" dirty="0"/>
            <a:t>reward</a:t>
          </a:r>
          <a:r>
            <a:rPr lang="he-IL" dirty="0"/>
            <a:t> של </a:t>
          </a:r>
          <a:r>
            <a:rPr lang="en-US" dirty="0"/>
            <a:t>R(</a:t>
          </a:r>
          <a:r>
            <a:rPr lang="en-US" dirty="0" err="1"/>
            <a:t>s,a,s</a:t>
          </a:r>
          <a:r>
            <a:rPr lang="en-US" dirty="0"/>
            <a:t>’)</a:t>
          </a:r>
          <a:endParaRPr lang="he-IL" dirty="0"/>
        </a:p>
      </dgm:t>
    </dgm:pt>
    <dgm:pt modelId="{9A511F6A-01C7-415F-9D91-2044B6DD0425}" type="parTrans" cxnId="{7DC8D804-04E5-4CFB-A9C1-02094C5032F9}">
      <dgm:prSet/>
      <dgm:spPr/>
      <dgm:t>
        <a:bodyPr/>
        <a:lstStyle/>
        <a:p>
          <a:pPr rtl="1"/>
          <a:endParaRPr lang="he-IL"/>
        </a:p>
      </dgm:t>
    </dgm:pt>
    <dgm:pt modelId="{3A1A1F09-B9DA-49FF-AACB-C8F9B7B25DCC}" type="sibTrans" cxnId="{7DC8D804-04E5-4CFB-A9C1-02094C5032F9}">
      <dgm:prSet/>
      <dgm:spPr/>
      <dgm:t>
        <a:bodyPr/>
        <a:lstStyle/>
        <a:p>
          <a:pPr rtl="1"/>
          <a:endParaRPr lang="he-IL"/>
        </a:p>
      </dgm:t>
    </dgm:pt>
    <dgm:pt modelId="{32074A8A-5203-4FFF-955E-01222198E9A9}">
      <dgm:prSet phldrT="[טקסט]"/>
      <dgm:spPr/>
      <dgm:t>
        <a:bodyPr/>
        <a:lstStyle/>
        <a:p>
          <a:pPr rtl="1"/>
          <a:r>
            <a:rPr lang="he-IL" dirty="0"/>
            <a:t>מעדכן את ה-</a:t>
          </a:r>
          <a:r>
            <a:rPr lang="en-US" dirty="0"/>
            <a:t>Q Table</a:t>
          </a:r>
          <a:r>
            <a:rPr lang="he-IL" dirty="0"/>
            <a:t> שלו בעזרת ה-</a:t>
          </a:r>
          <a:r>
            <a:rPr lang="en-US" dirty="0"/>
            <a:t>reward</a:t>
          </a:r>
          <a:r>
            <a:rPr lang="he-IL" dirty="0"/>
            <a:t> שקיבל</a:t>
          </a:r>
        </a:p>
      </dgm:t>
    </dgm:pt>
    <dgm:pt modelId="{E2EC5B3B-5F36-4640-8DD1-7AC2B232C19D}" type="parTrans" cxnId="{25B1A67F-3CB3-4BA6-B7F1-0F1F59DD1DCC}">
      <dgm:prSet/>
      <dgm:spPr/>
      <dgm:t>
        <a:bodyPr/>
        <a:lstStyle/>
        <a:p>
          <a:pPr rtl="1"/>
          <a:endParaRPr lang="he-IL"/>
        </a:p>
      </dgm:t>
    </dgm:pt>
    <dgm:pt modelId="{ACB65832-5DC7-49C5-8255-0A910680854B}" type="sibTrans" cxnId="{25B1A67F-3CB3-4BA6-B7F1-0F1F59DD1DCC}">
      <dgm:prSet/>
      <dgm:spPr/>
      <dgm:t>
        <a:bodyPr/>
        <a:lstStyle/>
        <a:p>
          <a:pPr rtl="1"/>
          <a:endParaRPr lang="he-IL"/>
        </a:p>
      </dgm:t>
    </dgm:pt>
    <dgm:pt modelId="{9CAE9364-35F1-4A05-8268-BF4CB5BAF96B}" type="pres">
      <dgm:prSet presAssocID="{3328D84B-B7A3-4F06-AB8B-822D5461DC9D}" presName="Name0" presStyleCnt="0">
        <dgm:presLayoutVars>
          <dgm:dir/>
          <dgm:resizeHandles val="exact"/>
        </dgm:presLayoutVars>
      </dgm:prSet>
      <dgm:spPr/>
    </dgm:pt>
    <dgm:pt modelId="{369D38AD-A639-4D05-A1F5-FE1B24662031}" type="pres">
      <dgm:prSet presAssocID="{383D1739-18B7-4094-8D5D-013E4D6AF62C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702DB74-78A8-4616-B09F-9C5ACA9F6837}" type="pres">
      <dgm:prSet presAssocID="{E9ECC879-F656-49E2-8362-2EAD3637CE7E}" presName="sibTrans" presStyleLbl="sibTrans2D1" presStyleIdx="0" presStyleCnt="4"/>
      <dgm:spPr/>
      <dgm:t>
        <a:bodyPr/>
        <a:lstStyle/>
        <a:p>
          <a:endParaRPr lang="en-US"/>
        </a:p>
      </dgm:t>
    </dgm:pt>
    <dgm:pt modelId="{D797C766-9704-4401-AFD0-E530C7C1A6DB}" type="pres">
      <dgm:prSet presAssocID="{E9ECC879-F656-49E2-8362-2EAD3637CE7E}" presName="connectorText" presStyleLbl="sibTrans2D1" presStyleIdx="0" presStyleCnt="4"/>
      <dgm:spPr/>
      <dgm:t>
        <a:bodyPr/>
        <a:lstStyle/>
        <a:p>
          <a:endParaRPr lang="en-US"/>
        </a:p>
      </dgm:t>
    </dgm:pt>
    <dgm:pt modelId="{FA1B2BB9-9F7F-4FB0-AE84-1094E971B14B}" type="pres">
      <dgm:prSet presAssocID="{78A14ED6-2498-40EA-86D1-6461B0CA9EC9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FAF2BD8-008C-45E1-B579-892FDE32B29F}" type="pres">
      <dgm:prSet presAssocID="{31074988-39F3-42CC-BC94-3CECA59F1A88}" presName="sibTrans" presStyleLbl="sibTrans2D1" presStyleIdx="1" presStyleCnt="4"/>
      <dgm:spPr/>
      <dgm:t>
        <a:bodyPr/>
        <a:lstStyle/>
        <a:p>
          <a:endParaRPr lang="en-US"/>
        </a:p>
      </dgm:t>
    </dgm:pt>
    <dgm:pt modelId="{BB44A227-BC4C-43FB-A5E2-F8194310FB35}" type="pres">
      <dgm:prSet presAssocID="{31074988-39F3-42CC-BC94-3CECA59F1A88}" presName="connectorText" presStyleLbl="sibTrans2D1" presStyleIdx="1" presStyleCnt="4"/>
      <dgm:spPr/>
      <dgm:t>
        <a:bodyPr/>
        <a:lstStyle/>
        <a:p>
          <a:endParaRPr lang="en-US"/>
        </a:p>
      </dgm:t>
    </dgm:pt>
    <dgm:pt modelId="{7804AC2D-7C22-4FC8-A080-60B195D0A9B5}" type="pres">
      <dgm:prSet presAssocID="{9C08736D-6358-4621-9F29-2AD747176638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1BE58FE-37D5-4047-A84D-926426E1263C}" type="pres">
      <dgm:prSet presAssocID="{7C2C14BA-E6DB-47D5-8FC6-BD8D7F7E87A1}" presName="sibTrans" presStyleLbl="sibTrans2D1" presStyleIdx="2" presStyleCnt="4"/>
      <dgm:spPr/>
      <dgm:t>
        <a:bodyPr/>
        <a:lstStyle/>
        <a:p>
          <a:endParaRPr lang="en-US"/>
        </a:p>
      </dgm:t>
    </dgm:pt>
    <dgm:pt modelId="{D08D70EB-BACE-4C30-955B-E5EF0A389684}" type="pres">
      <dgm:prSet presAssocID="{7C2C14BA-E6DB-47D5-8FC6-BD8D7F7E87A1}" presName="connectorText" presStyleLbl="sibTrans2D1" presStyleIdx="2" presStyleCnt="4"/>
      <dgm:spPr/>
      <dgm:t>
        <a:bodyPr/>
        <a:lstStyle/>
        <a:p>
          <a:endParaRPr lang="en-US"/>
        </a:p>
      </dgm:t>
    </dgm:pt>
    <dgm:pt modelId="{83347248-B018-4F87-BD51-BCDF38564684}" type="pres">
      <dgm:prSet presAssocID="{A4CFADFA-8D01-4D1E-B8A0-94863EDC81BB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240240B-35C0-4DE9-8C34-D3AAE9B44F57}" type="pres">
      <dgm:prSet presAssocID="{3A1A1F09-B9DA-49FF-AACB-C8F9B7B25DCC}" presName="sibTrans" presStyleLbl="sibTrans2D1" presStyleIdx="3" presStyleCnt="4"/>
      <dgm:spPr/>
      <dgm:t>
        <a:bodyPr/>
        <a:lstStyle/>
        <a:p>
          <a:endParaRPr lang="en-US"/>
        </a:p>
      </dgm:t>
    </dgm:pt>
    <dgm:pt modelId="{CA8D26FC-E7A8-45F6-8331-4271A9345410}" type="pres">
      <dgm:prSet presAssocID="{3A1A1F09-B9DA-49FF-AACB-C8F9B7B25DCC}" presName="connectorText" presStyleLbl="sibTrans2D1" presStyleIdx="3" presStyleCnt="4"/>
      <dgm:spPr/>
      <dgm:t>
        <a:bodyPr/>
        <a:lstStyle/>
        <a:p>
          <a:endParaRPr lang="en-US"/>
        </a:p>
      </dgm:t>
    </dgm:pt>
    <dgm:pt modelId="{9DD5938D-2385-4C1D-9251-162BDB451FA8}" type="pres">
      <dgm:prSet presAssocID="{32074A8A-5203-4FFF-955E-01222198E9A9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3674DCA-CC3F-42BD-8BE6-ABEB7774E0B1}" type="presOf" srcId="{9C08736D-6358-4621-9F29-2AD747176638}" destId="{7804AC2D-7C22-4FC8-A080-60B195D0A9B5}" srcOrd="0" destOrd="0" presId="urn:microsoft.com/office/officeart/2005/8/layout/process1"/>
    <dgm:cxn modelId="{C25E80ED-B879-472C-96C5-43DD6735CB6A}" type="presOf" srcId="{31074988-39F3-42CC-BC94-3CECA59F1A88}" destId="{6FAF2BD8-008C-45E1-B579-892FDE32B29F}" srcOrd="0" destOrd="0" presId="urn:microsoft.com/office/officeart/2005/8/layout/process1"/>
    <dgm:cxn modelId="{A6DD7BE4-E200-43F5-A217-F38B25CB6D89}" type="presOf" srcId="{383D1739-18B7-4094-8D5D-013E4D6AF62C}" destId="{369D38AD-A639-4D05-A1F5-FE1B24662031}" srcOrd="0" destOrd="0" presId="urn:microsoft.com/office/officeart/2005/8/layout/process1"/>
    <dgm:cxn modelId="{314CB9D4-2B26-4043-A084-7B4A0939B033}" type="presOf" srcId="{78A14ED6-2498-40EA-86D1-6461B0CA9EC9}" destId="{FA1B2BB9-9F7F-4FB0-AE84-1094E971B14B}" srcOrd="0" destOrd="0" presId="urn:microsoft.com/office/officeart/2005/8/layout/process1"/>
    <dgm:cxn modelId="{2BEA9E26-8745-4F7C-8940-B9055444C2D3}" type="presOf" srcId="{7C2C14BA-E6DB-47D5-8FC6-BD8D7F7E87A1}" destId="{21BE58FE-37D5-4047-A84D-926426E1263C}" srcOrd="0" destOrd="0" presId="urn:microsoft.com/office/officeart/2005/8/layout/process1"/>
    <dgm:cxn modelId="{10B4BEBF-D2E6-4692-A647-048A5E150956}" srcId="{3328D84B-B7A3-4F06-AB8B-822D5461DC9D}" destId="{9C08736D-6358-4621-9F29-2AD747176638}" srcOrd="2" destOrd="0" parTransId="{B3DF7D29-102D-41C8-8610-0D3D0B1C9DCB}" sibTransId="{7C2C14BA-E6DB-47D5-8FC6-BD8D7F7E87A1}"/>
    <dgm:cxn modelId="{7DC8D804-04E5-4CFB-A9C1-02094C5032F9}" srcId="{3328D84B-B7A3-4F06-AB8B-822D5461DC9D}" destId="{A4CFADFA-8D01-4D1E-B8A0-94863EDC81BB}" srcOrd="3" destOrd="0" parTransId="{9A511F6A-01C7-415F-9D91-2044B6DD0425}" sibTransId="{3A1A1F09-B9DA-49FF-AACB-C8F9B7B25DCC}"/>
    <dgm:cxn modelId="{557EBD38-0D00-4466-AFC3-889CF639E6A3}" srcId="{3328D84B-B7A3-4F06-AB8B-822D5461DC9D}" destId="{383D1739-18B7-4094-8D5D-013E4D6AF62C}" srcOrd="0" destOrd="0" parTransId="{ED95AA15-952F-49E1-81B8-3838145AF868}" sibTransId="{E9ECC879-F656-49E2-8362-2EAD3637CE7E}"/>
    <dgm:cxn modelId="{B888AD8C-0263-44F3-B1A5-2698064751DF}" type="presOf" srcId="{E9ECC879-F656-49E2-8362-2EAD3637CE7E}" destId="{0702DB74-78A8-4616-B09F-9C5ACA9F6837}" srcOrd="0" destOrd="0" presId="urn:microsoft.com/office/officeart/2005/8/layout/process1"/>
    <dgm:cxn modelId="{5DF01193-FBC9-46C0-A972-75E99B23FEA7}" type="presOf" srcId="{3328D84B-B7A3-4F06-AB8B-822D5461DC9D}" destId="{9CAE9364-35F1-4A05-8268-BF4CB5BAF96B}" srcOrd="0" destOrd="0" presId="urn:microsoft.com/office/officeart/2005/8/layout/process1"/>
    <dgm:cxn modelId="{02E008C4-0616-4B8D-BD10-00E4A485D7A9}" type="presOf" srcId="{3A1A1F09-B9DA-49FF-AACB-C8F9B7B25DCC}" destId="{3240240B-35C0-4DE9-8C34-D3AAE9B44F57}" srcOrd="0" destOrd="0" presId="urn:microsoft.com/office/officeart/2005/8/layout/process1"/>
    <dgm:cxn modelId="{E67207B6-1A92-4969-BA20-EDDE7182CC70}" type="presOf" srcId="{A4CFADFA-8D01-4D1E-B8A0-94863EDC81BB}" destId="{83347248-B018-4F87-BD51-BCDF38564684}" srcOrd="0" destOrd="0" presId="urn:microsoft.com/office/officeart/2005/8/layout/process1"/>
    <dgm:cxn modelId="{FD0802B3-46BE-46CB-A05D-BF1264B57DAD}" type="presOf" srcId="{3A1A1F09-B9DA-49FF-AACB-C8F9B7B25DCC}" destId="{CA8D26FC-E7A8-45F6-8331-4271A9345410}" srcOrd="1" destOrd="0" presId="urn:microsoft.com/office/officeart/2005/8/layout/process1"/>
    <dgm:cxn modelId="{931FC5BC-4C4C-4B63-9D2F-8579B4CC9C2C}" type="presOf" srcId="{31074988-39F3-42CC-BC94-3CECA59F1A88}" destId="{BB44A227-BC4C-43FB-A5E2-F8194310FB35}" srcOrd="1" destOrd="0" presId="urn:microsoft.com/office/officeart/2005/8/layout/process1"/>
    <dgm:cxn modelId="{E9327DB7-A010-4793-AC76-6FB2F365E060}" type="presOf" srcId="{7C2C14BA-E6DB-47D5-8FC6-BD8D7F7E87A1}" destId="{D08D70EB-BACE-4C30-955B-E5EF0A389684}" srcOrd="1" destOrd="0" presId="urn:microsoft.com/office/officeart/2005/8/layout/process1"/>
    <dgm:cxn modelId="{25B1A67F-3CB3-4BA6-B7F1-0F1F59DD1DCC}" srcId="{3328D84B-B7A3-4F06-AB8B-822D5461DC9D}" destId="{32074A8A-5203-4FFF-955E-01222198E9A9}" srcOrd="4" destOrd="0" parTransId="{E2EC5B3B-5F36-4640-8DD1-7AC2B232C19D}" sibTransId="{ACB65832-5DC7-49C5-8255-0A910680854B}"/>
    <dgm:cxn modelId="{7608EDAF-1F62-4352-AB57-DB8040B8E983}" type="presOf" srcId="{E9ECC879-F656-49E2-8362-2EAD3637CE7E}" destId="{D797C766-9704-4401-AFD0-E530C7C1A6DB}" srcOrd="1" destOrd="0" presId="urn:microsoft.com/office/officeart/2005/8/layout/process1"/>
    <dgm:cxn modelId="{DE404718-DE55-4198-8D53-22CEE6A43F69}" srcId="{3328D84B-B7A3-4F06-AB8B-822D5461DC9D}" destId="{78A14ED6-2498-40EA-86D1-6461B0CA9EC9}" srcOrd="1" destOrd="0" parTransId="{95127A13-3AD9-48CA-A205-0025A4D240E1}" sibTransId="{31074988-39F3-42CC-BC94-3CECA59F1A88}"/>
    <dgm:cxn modelId="{261C74CF-365B-4BFC-AAC5-9BB600B0CB86}" type="presOf" srcId="{32074A8A-5203-4FFF-955E-01222198E9A9}" destId="{9DD5938D-2385-4C1D-9251-162BDB451FA8}" srcOrd="0" destOrd="0" presId="urn:microsoft.com/office/officeart/2005/8/layout/process1"/>
    <dgm:cxn modelId="{AFA23648-719E-48A6-96AF-D544E237C988}" type="presParOf" srcId="{9CAE9364-35F1-4A05-8268-BF4CB5BAF96B}" destId="{369D38AD-A639-4D05-A1F5-FE1B24662031}" srcOrd="0" destOrd="0" presId="urn:microsoft.com/office/officeart/2005/8/layout/process1"/>
    <dgm:cxn modelId="{7FA46B36-945E-4F62-AEA2-CEA63897C2F2}" type="presParOf" srcId="{9CAE9364-35F1-4A05-8268-BF4CB5BAF96B}" destId="{0702DB74-78A8-4616-B09F-9C5ACA9F6837}" srcOrd="1" destOrd="0" presId="urn:microsoft.com/office/officeart/2005/8/layout/process1"/>
    <dgm:cxn modelId="{1E40C504-2A74-4200-9E65-CD5220691F54}" type="presParOf" srcId="{0702DB74-78A8-4616-B09F-9C5ACA9F6837}" destId="{D797C766-9704-4401-AFD0-E530C7C1A6DB}" srcOrd="0" destOrd="0" presId="urn:microsoft.com/office/officeart/2005/8/layout/process1"/>
    <dgm:cxn modelId="{F8EC45AB-11C4-4516-AC5C-09741A8B3C18}" type="presParOf" srcId="{9CAE9364-35F1-4A05-8268-BF4CB5BAF96B}" destId="{FA1B2BB9-9F7F-4FB0-AE84-1094E971B14B}" srcOrd="2" destOrd="0" presId="urn:microsoft.com/office/officeart/2005/8/layout/process1"/>
    <dgm:cxn modelId="{CFEB692D-D775-4910-A95F-FDB9ECA95A9C}" type="presParOf" srcId="{9CAE9364-35F1-4A05-8268-BF4CB5BAF96B}" destId="{6FAF2BD8-008C-45E1-B579-892FDE32B29F}" srcOrd="3" destOrd="0" presId="urn:microsoft.com/office/officeart/2005/8/layout/process1"/>
    <dgm:cxn modelId="{AA29B3CB-BD57-4977-B643-E9CB0B39A61F}" type="presParOf" srcId="{6FAF2BD8-008C-45E1-B579-892FDE32B29F}" destId="{BB44A227-BC4C-43FB-A5E2-F8194310FB35}" srcOrd="0" destOrd="0" presId="urn:microsoft.com/office/officeart/2005/8/layout/process1"/>
    <dgm:cxn modelId="{4BB1DAB2-1971-4C07-ACE4-735304585129}" type="presParOf" srcId="{9CAE9364-35F1-4A05-8268-BF4CB5BAF96B}" destId="{7804AC2D-7C22-4FC8-A080-60B195D0A9B5}" srcOrd="4" destOrd="0" presId="urn:microsoft.com/office/officeart/2005/8/layout/process1"/>
    <dgm:cxn modelId="{722144E1-2469-47D6-810C-C4D6262FB6D0}" type="presParOf" srcId="{9CAE9364-35F1-4A05-8268-BF4CB5BAF96B}" destId="{21BE58FE-37D5-4047-A84D-926426E1263C}" srcOrd="5" destOrd="0" presId="urn:microsoft.com/office/officeart/2005/8/layout/process1"/>
    <dgm:cxn modelId="{2317BEBB-9DC1-406D-B890-241A2D4A5007}" type="presParOf" srcId="{21BE58FE-37D5-4047-A84D-926426E1263C}" destId="{D08D70EB-BACE-4C30-955B-E5EF0A389684}" srcOrd="0" destOrd="0" presId="urn:microsoft.com/office/officeart/2005/8/layout/process1"/>
    <dgm:cxn modelId="{4AF98200-895D-4E01-8225-4C23E5E98F92}" type="presParOf" srcId="{9CAE9364-35F1-4A05-8268-BF4CB5BAF96B}" destId="{83347248-B018-4F87-BD51-BCDF38564684}" srcOrd="6" destOrd="0" presId="urn:microsoft.com/office/officeart/2005/8/layout/process1"/>
    <dgm:cxn modelId="{C466E50F-DFAD-4CFD-845E-ADD73AE26EA5}" type="presParOf" srcId="{9CAE9364-35F1-4A05-8268-BF4CB5BAF96B}" destId="{3240240B-35C0-4DE9-8C34-D3AAE9B44F57}" srcOrd="7" destOrd="0" presId="urn:microsoft.com/office/officeart/2005/8/layout/process1"/>
    <dgm:cxn modelId="{E4FE2456-1F4A-4DDA-938E-E6B568D00938}" type="presParOf" srcId="{3240240B-35C0-4DE9-8C34-D3AAE9B44F57}" destId="{CA8D26FC-E7A8-45F6-8331-4271A9345410}" srcOrd="0" destOrd="0" presId="urn:microsoft.com/office/officeart/2005/8/layout/process1"/>
    <dgm:cxn modelId="{73D1C3D5-77B5-4227-A9DC-30031FDD8C6D}" type="presParOf" srcId="{9CAE9364-35F1-4A05-8268-BF4CB5BAF96B}" destId="{9DD5938D-2385-4C1D-9251-162BDB451FA8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328D84B-B7A3-4F06-AB8B-822D5461DC9D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383D1739-18B7-4094-8D5D-013E4D6AF62C}">
      <dgm:prSet phldrT="[טקסט]"/>
      <dgm:spPr/>
      <dgm:t>
        <a:bodyPr/>
        <a:lstStyle/>
        <a:p>
          <a:pPr rtl="1"/>
          <a:r>
            <a:rPr lang="he-IL" dirty="0"/>
            <a:t>נמצא במצב </a:t>
          </a:r>
          <a:r>
            <a:rPr lang="en-US" dirty="0"/>
            <a:t>s</a:t>
          </a:r>
          <a:endParaRPr lang="he-IL" dirty="0"/>
        </a:p>
      </dgm:t>
    </dgm:pt>
    <dgm:pt modelId="{ED95AA15-952F-49E1-81B8-3838145AF868}" type="parTrans" cxnId="{557EBD38-0D00-4466-AFC3-889CF639E6A3}">
      <dgm:prSet/>
      <dgm:spPr/>
      <dgm:t>
        <a:bodyPr/>
        <a:lstStyle/>
        <a:p>
          <a:pPr rtl="1"/>
          <a:endParaRPr lang="he-IL"/>
        </a:p>
      </dgm:t>
    </dgm:pt>
    <dgm:pt modelId="{E9ECC879-F656-49E2-8362-2EAD3637CE7E}" type="sibTrans" cxnId="{557EBD38-0D00-4466-AFC3-889CF639E6A3}">
      <dgm:prSet/>
      <dgm:spPr/>
      <dgm:t>
        <a:bodyPr/>
        <a:lstStyle/>
        <a:p>
          <a:pPr rtl="1"/>
          <a:endParaRPr lang="he-IL"/>
        </a:p>
      </dgm:t>
    </dgm:pt>
    <dgm:pt modelId="{78A14ED6-2498-40EA-86D1-6461B0CA9EC9}">
      <dgm:prSet phldrT="[טקסט]"/>
      <dgm:spPr/>
      <dgm:t>
        <a:bodyPr/>
        <a:lstStyle/>
        <a:p>
          <a:pPr rtl="1"/>
          <a:r>
            <a:rPr lang="he-IL" dirty="0"/>
            <a:t>בוחר פעולה </a:t>
          </a:r>
          <a:r>
            <a:rPr lang="en-US" dirty="0"/>
            <a:t>a</a:t>
          </a:r>
          <a:r>
            <a:rPr lang="he-IL" dirty="0"/>
            <a:t> ומבצע אותה</a:t>
          </a:r>
        </a:p>
      </dgm:t>
    </dgm:pt>
    <dgm:pt modelId="{95127A13-3AD9-48CA-A205-0025A4D240E1}" type="parTrans" cxnId="{DE404718-DE55-4198-8D53-22CEE6A43F69}">
      <dgm:prSet/>
      <dgm:spPr/>
      <dgm:t>
        <a:bodyPr/>
        <a:lstStyle/>
        <a:p>
          <a:pPr rtl="1"/>
          <a:endParaRPr lang="he-IL"/>
        </a:p>
      </dgm:t>
    </dgm:pt>
    <dgm:pt modelId="{31074988-39F3-42CC-BC94-3CECA59F1A88}" type="sibTrans" cxnId="{DE404718-DE55-4198-8D53-22CEE6A43F69}">
      <dgm:prSet/>
      <dgm:spPr/>
      <dgm:t>
        <a:bodyPr/>
        <a:lstStyle/>
        <a:p>
          <a:pPr rtl="1"/>
          <a:endParaRPr lang="he-IL"/>
        </a:p>
      </dgm:t>
    </dgm:pt>
    <dgm:pt modelId="{9C08736D-6358-4621-9F29-2AD747176638}">
      <dgm:prSet phldrT="[טקסט]"/>
      <dgm:spPr/>
      <dgm:t>
        <a:bodyPr/>
        <a:lstStyle/>
        <a:p>
          <a:pPr rtl="1"/>
          <a:r>
            <a:rPr lang="he-IL" dirty="0"/>
            <a:t>מגיע למצב </a:t>
          </a:r>
          <a:r>
            <a:rPr lang="en-US" dirty="0"/>
            <a:t>s’</a:t>
          </a:r>
          <a:r>
            <a:rPr lang="he-IL" dirty="0"/>
            <a:t> </a:t>
          </a:r>
        </a:p>
      </dgm:t>
    </dgm:pt>
    <dgm:pt modelId="{B3DF7D29-102D-41C8-8610-0D3D0B1C9DCB}" type="parTrans" cxnId="{10B4BEBF-D2E6-4692-A647-048A5E150956}">
      <dgm:prSet/>
      <dgm:spPr/>
      <dgm:t>
        <a:bodyPr/>
        <a:lstStyle/>
        <a:p>
          <a:pPr rtl="1"/>
          <a:endParaRPr lang="he-IL"/>
        </a:p>
      </dgm:t>
    </dgm:pt>
    <dgm:pt modelId="{7C2C14BA-E6DB-47D5-8FC6-BD8D7F7E87A1}" type="sibTrans" cxnId="{10B4BEBF-D2E6-4692-A647-048A5E150956}">
      <dgm:prSet/>
      <dgm:spPr/>
      <dgm:t>
        <a:bodyPr/>
        <a:lstStyle/>
        <a:p>
          <a:pPr rtl="1"/>
          <a:endParaRPr lang="he-IL"/>
        </a:p>
      </dgm:t>
    </dgm:pt>
    <dgm:pt modelId="{A4CFADFA-8D01-4D1E-B8A0-94863EDC81BB}">
      <dgm:prSet phldrT="[טקסט]" custT="1"/>
      <dgm:spPr/>
      <dgm:t>
        <a:bodyPr/>
        <a:lstStyle/>
        <a:p>
          <a:pPr rtl="1"/>
          <a:r>
            <a:rPr lang="he-IL" sz="1800" b="0" dirty="0"/>
            <a:t>מקבל </a:t>
          </a:r>
          <a:r>
            <a:rPr lang="en-US" sz="1800" b="0" dirty="0"/>
            <a:t>reward</a:t>
          </a:r>
          <a:r>
            <a:rPr lang="he-IL" sz="1800" b="0" dirty="0"/>
            <a:t> של </a:t>
          </a:r>
          <a:r>
            <a:rPr lang="en-US" sz="1800" b="0" dirty="0"/>
            <a:t>R(</a:t>
          </a:r>
          <a:r>
            <a:rPr lang="en-US" sz="1800" b="0" dirty="0" err="1"/>
            <a:t>s,a,s</a:t>
          </a:r>
          <a:r>
            <a:rPr lang="en-US" sz="1800" b="0" dirty="0"/>
            <a:t>’)</a:t>
          </a:r>
          <a:endParaRPr lang="he-IL" sz="1800" b="0" dirty="0">
            <a:solidFill>
              <a:schemeClr val="accent5">
                <a:lumMod val="75000"/>
              </a:schemeClr>
            </a:solidFill>
          </a:endParaRPr>
        </a:p>
      </dgm:t>
    </dgm:pt>
    <dgm:pt modelId="{9A511F6A-01C7-415F-9D91-2044B6DD0425}" type="parTrans" cxnId="{7DC8D804-04E5-4CFB-A9C1-02094C5032F9}">
      <dgm:prSet/>
      <dgm:spPr/>
      <dgm:t>
        <a:bodyPr/>
        <a:lstStyle/>
        <a:p>
          <a:pPr rtl="1"/>
          <a:endParaRPr lang="he-IL"/>
        </a:p>
      </dgm:t>
    </dgm:pt>
    <dgm:pt modelId="{3A1A1F09-B9DA-49FF-AACB-C8F9B7B25DCC}" type="sibTrans" cxnId="{7DC8D804-04E5-4CFB-A9C1-02094C5032F9}">
      <dgm:prSet/>
      <dgm:spPr/>
      <dgm:t>
        <a:bodyPr/>
        <a:lstStyle/>
        <a:p>
          <a:pPr rtl="1"/>
          <a:endParaRPr lang="he-IL"/>
        </a:p>
      </dgm:t>
    </dgm:pt>
    <dgm:pt modelId="{32074A8A-5203-4FFF-955E-01222198E9A9}">
      <dgm:prSet phldrT="[טקסט]"/>
      <dgm:spPr/>
      <dgm:t>
        <a:bodyPr/>
        <a:lstStyle/>
        <a:p>
          <a:pPr rtl="1"/>
          <a:r>
            <a:rPr lang="he-IL" dirty="0"/>
            <a:t>מעדכן את ה-</a:t>
          </a:r>
          <a:r>
            <a:rPr lang="en-US" dirty="0"/>
            <a:t>Q Table</a:t>
          </a:r>
          <a:r>
            <a:rPr lang="he-IL" dirty="0"/>
            <a:t> שלו בעזרת ה-</a:t>
          </a:r>
          <a:r>
            <a:rPr lang="en-US" dirty="0"/>
            <a:t>reward</a:t>
          </a:r>
          <a:r>
            <a:rPr lang="he-IL" dirty="0"/>
            <a:t> שקיבל</a:t>
          </a:r>
        </a:p>
      </dgm:t>
    </dgm:pt>
    <dgm:pt modelId="{E2EC5B3B-5F36-4640-8DD1-7AC2B232C19D}" type="parTrans" cxnId="{25B1A67F-3CB3-4BA6-B7F1-0F1F59DD1DCC}">
      <dgm:prSet/>
      <dgm:spPr/>
      <dgm:t>
        <a:bodyPr/>
        <a:lstStyle/>
        <a:p>
          <a:pPr rtl="1"/>
          <a:endParaRPr lang="he-IL"/>
        </a:p>
      </dgm:t>
    </dgm:pt>
    <dgm:pt modelId="{ACB65832-5DC7-49C5-8255-0A910680854B}" type="sibTrans" cxnId="{25B1A67F-3CB3-4BA6-B7F1-0F1F59DD1DCC}">
      <dgm:prSet/>
      <dgm:spPr/>
      <dgm:t>
        <a:bodyPr/>
        <a:lstStyle/>
        <a:p>
          <a:pPr rtl="1"/>
          <a:endParaRPr lang="he-IL"/>
        </a:p>
      </dgm:t>
    </dgm:pt>
    <dgm:pt modelId="{E66FD373-8790-4051-92FD-AED37740EC58}">
      <dgm:prSet phldrT="[טקסט]" custT="1"/>
      <dgm:spPr/>
      <dgm:t>
        <a:bodyPr/>
        <a:lstStyle/>
        <a:p>
          <a:pPr rtl="1"/>
          <a:r>
            <a:rPr lang="he-IL" sz="1800" b="1" dirty="0"/>
            <a:t>מעדכן בנוסף גם את כל זוגות ה"מצב-פעולה" הדומים לזוג הנוכחי</a:t>
          </a:r>
        </a:p>
      </dgm:t>
    </dgm:pt>
    <dgm:pt modelId="{30DB765F-B936-4432-9D15-72E23AB0D612}" type="parTrans" cxnId="{498387F8-1A64-4AED-B217-3BAA05841221}">
      <dgm:prSet/>
      <dgm:spPr/>
      <dgm:t>
        <a:bodyPr/>
        <a:lstStyle/>
        <a:p>
          <a:pPr rtl="1"/>
          <a:endParaRPr lang="he-IL"/>
        </a:p>
      </dgm:t>
    </dgm:pt>
    <dgm:pt modelId="{10A93934-6447-44C1-BB61-19133A4BC8D4}" type="sibTrans" cxnId="{498387F8-1A64-4AED-B217-3BAA05841221}">
      <dgm:prSet/>
      <dgm:spPr/>
      <dgm:t>
        <a:bodyPr/>
        <a:lstStyle/>
        <a:p>
          <a:pPr rtl="1"/>
          <a:endParaRPr lang="he-IL"/>
        </a:p>
      </dgm:t>
    </dgm:pt>
    <dgm:pt modelId="{9CAE9364-35F1-4A05-8268-BF4CB5BAF96B}" type="pres">
      <dgm:prSet presAssocID="{3328D84B-B7A3-4F06-AB8B-822D5461DC9D}" presName="Name0" presStyleCnt="0">
        <dgm:presLayoutVars>
          <dgm:dir/>
          <dgm:resizeHandles val="exact"/>
        </dgm:presLayoutVars>
      </dgm:prSet>
      <dgm:spPr/>
    </dgm:pt>
    <dgm:pt modelId="{369D38AD-A639-4D05-A1F5-FE1B24662031}" type="pres">
      <dgm:prSet presAssocID="{383D1739-18B7-4094-8D5D-013E4D6AF62C}" presName="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702DB74-78A8-4616-B09F-9C5ACA9F6837}" type="pres">
      <dgm:prSet presAssocID="{E9ECC879-F656-49E2-8362-2EAD3637CE7E}" presName="sibTrans" presStyleLbl="sibTrans2D1" presStyleIdx="0" presStyleCnt="5"/>
      <dgm:spPr/>
      <dgm:t>
        <a:bodyPr/>
        <a:lstStyle/>
        <a:p>
          <a:endParaRPr lang="en-US"/>
        </a:p>
      </dgm:t>
    </dgm:pt>
    <dgm:pt modelId="{D797C766-9704-4401-AFD0-E530C7C1A6DB}" type="pres">
      <dgm:prSet presAssocID="{E9ECC879-F656-49E2-8362-2EAD3637CE7E}" presName="connectorText" presStyleLbl="sibTrans2D1" presStyleIdx="0" presStyleCnt="5"/>
      <dgm:spPr/>
      <dgm:t>
        <a:bodyPr/>
        <a:lstStyle/>
        <a:p>
          <a:endParaRPr lang="en-US"/>
        </a:p>
      </dgm:t>
    </dgm:pt>
    <dgm:pt modelId="{FA1B2BB9-9F7F-4FB0-AE84-1094E971B14B}" type="pres">
      <dgm:prSet presAssocID="{78A14ED6-2498-40EA-86D1-6461B0CA9EC9}" presName="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FAF2BD8-008C-45E1-B579-892FDE32B29F}" type="pres">
      <dgm:prSet presAssocID="{31074988-39F3-42CC-BC94-3CECA59F1A88}" presName="sibTrans" presStyleLbl="sibTrans2D1" presStyleIdx="1" presStyleCnt="5"/>
      <dgm:spPr/>
      <dgm:t>
        <a:bodyPr/>
        <a:lstStyle/>
        <a:p>
          <a:endParaRPr lang="en-US"/>
        </a:p>
      </dgm:t>
    </dgm:pt>
    <dgm:pt modelId="{BB44A227-BC4C-43FB-A5E2-F8194310FB35}" type="pres">
      <dgm:prSet presAssocID="{31074988-39F3-42CC-BC94-3CECA59F1A88}" presName="connectorText" presStyleLbl="sibTrans2D1" presStyleIdx="1" presStyleCnt="5"/>
      <dgm:spPr/>
      <dgm:t>
        <a:bodyPr/>
        <a:lstStyle/>
        <a:p>
          <a:endParaRPr lang="en-US"/>
        </a:p>
      </dgm:t>
    </dgm:pt>
    <dgm:pt modelId="{7804AC2D-7C22-4FC8-A080-60B195D0A9B5}" type="pres">
      <dgm:prSet presAssocID="{9C08736D-6358-4621-9F29-2AD747176638}" presName="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1BE58FE-37D5-4047-A84D-926426E1263C}" type="pres">
      <dgm:prSet presAssocID="{7C2C14BA-E6DB-47D5-8FC6-BD8D7F7E87A1}" presName="sibTrans" presStyleLbl="sibTrans2D1" presStyleIdx="2" presStyleCnt="5"/>
      <dgm:spPr/>
      <dgm:t>
        <a:bodyPr/>
        <a:lstStyle/>
        <a:p>
          <a:endParaRPr lang="en-US"/>
        </a:p>
      </dgm:t>
    </dgm:pt>
    <dgm:pt modelId="{D08D70EB-BACE-4C30-955B-E5EF0A389684}" type="pres">
      <dgm:prSet presAssocID="{7C2C14BA-E6DB-47D5-8FC6-BD8D7F7E87A1}" presName="connectorText" presStyleLbl="sibTrans2D1" presStyleIdx="2" presStyleCnt="5"/>
      <dgm:spPr/>
      <dgm:t>
        <a:bodyPr/>
        <a:lstStyle/>
        <a:p>
          <a:endParaRPr lang="en-US"/>
        </a:p>
      </dgm:t>
    </dgm:pt>
    <dgm:pt modelId="{83347248-B018-4F87-BD51-BCDF38564684}" type="pres">
      <dgm:prSet presAssocID="{A4CFADFA-8D01-4D1E-B8A0-94863EDC81BB}" presName="node" presStyleLbl="node1" presStyleIdx="3" presStyleCnt="6" custScaleX="102350" custScaleY="9615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240240B-35C0-4DE9-8C34-D3AAE9B44F57}" type="pres">
      <dgm:prSet presAssocID="{3A1A1F09-B9DA-49FF-AACB-C8F9B7B25DCC}" presName="sibTrans" presStyleLbl="sibTrans2D1" presStyleIdx="3" presStyleCnt="5"/>
      <dgm:spPr/>
      <dgm:t>
        <a:bodyPr/>
        <a:lstStyle/>
        <a:p>
          <a:endParaRPr lang="en-US"/>
        </a:p>
      </dgm:t>
    </dgm:pt>
    <dgm:pt modelId="{CA8D26FC-E7A8-45F6-8331-4271A9345410}" type="pres">
      <dgm:prSet presAssocID="{3A1A1F09-B9DA-49FF-AACB-C8F9B7B25DCC}" presName="connectorText" presStyleLbl="sibTrans2D1" presStyleIdx="3" presStyleCnt="5"/>
      <dgm:spPr/>
      <dgm:t>
        <a:bodyPr/>
        <a:lstStyle/>
        <a:p>
          <a:endParaRPr lang="en-US"/>
        </a:p>
      </dgm:t>
    </dgm:pt>
    <dgm:pt modelId="{9DD5938D-2385-4C1D-9251-162BDB451FA8}" type="pres">
      <dgm:prSet presAssocID="{32074A8A-5203-4FFF-955E-01222198E9A9}" presName="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B4273BC-B617-4F2C-AD01-D25D0FB440A0}" type="pres">
      <dgm:prSet presAssocID="{ACB65832-5DC7-49C5-8255-0A910680854B}" presName="sibTrans" presStyleLbl="sibTrans2D1" presStyleIdx="4" presStyleCnt="5"/>
      <dgm:spPr/>
      <dgm:t>
        <a:bodyPr/>
        <a:lstStyle/>
        <a:p>
          <a:endParaRPr lang="en-US"/>
        </a:p>
      </dgm:t>
    </dgm:pt>
    <dgm:pt modelId="{4486DC06-AABC-4A91-A8BA-1C978E1639B8}" type="pres">
      <dgm:prSet presAssocID="{ACB65832-5DC7-49C5-8255-0A910680854B}" presName="connectorText" presStyleLbl="sibTrans2D1" presStyleIdx="4" presStyleCnt="5"/>
      <dgm:spPr/>
      <dgm:t>
        <a:bodyPr/>
        <a:lstStyle/>
        <a:p>
          <a:endParaRPr lang="en-US"/>
        </a:p>
      </dgm:t>
    </dgm:pt>
    <dgm:pt modelId="{1158BD7E-6940-4EF1-AF57-A8AE637B5611}" type="pres">
      <dgm:prSet presAssocID="{E66FD373-8790-4051-92FD-AED37740EC58}" presName="node" presStyleLbl="node1" presStyleIdx="5" presStyleCnt="6" custScaleX="167637" custScaleY="11339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ED3F5E7-58E8-4DEA-BB2E-0CE482D89393}" type="presOf" srcId="{ACB65832-5DC7-49C5-8255-0A910680854B}" destId="{DB4273BC-B617-4F2C-AD01-D25D0FB440A0}" srcOrd="0" destOrd="0" presId="urn:microsoft.com/office/officeart/2005/8/layout/process1"/>
    <dgm:cxn modelId="{498387F8-1A64-4AED-B217-3BAA05841221}" srcId="{3328D84B-B7A3-4F06-AB8B-822D5461DC9D}" destId="{E66FD373-8790-4051-92FD-AED37740EC58}" srcOrd="5" destOrd="0" parTransId="{30DB765F-B936-4432-9D15-72E23AB0D612}" sibTransId="{10A93934-6447-44C1-BB61-19133A4BC8D4}"/>
    <dgm:cxn modelId="{13674DCA-CC3F-42BD-8BE6-ABEB7774E0B1}" type="presOf" srcId="{9C08736D-6358-4621-9F29-2AD747176638}" destId="{7804AC2D-7C22-4FC8-A080-60B195D0A9B5}" srcOrd="0" destOrd="0" presId="urn:microsoft.com/office/officeart/2005/8/layout/process1"/>
    <dgm:cxn modelId="{C25E80ED-B879-472C-96C5-43DD6735CB6A}" type="presOf" srcId="{31074988-39F3-42CC-BC94-3CECA59F1A88}" destId="{6FAF2BD8-008C-45E1-B579-892FDE32B29F}" srcOrd="0" destOrd="0" presId="urn:microsoft.com/office/officeart/2005/8/layout/process1"/>
    <dgm:cxn modelId="{A6DD7BE4-E200-43F5-A217-F38B25CB6D89}" type="presOf" srcId="{383D1739-18B7-4094-8D5D-013E4D6AF62C}" destId="{369D38AD-A639-4D05-A1F5-FE1B24662031}" srcOrd="0" destOrd="0" presId="urn:microsoft.com/office/officeart/2005/8/layout/process1"/>
    <dgm:cxn modelId="{314CB9D4-2B26-4043-A084-7B4A0939B033}" type="presOf" srcId="{78A14ED6-2498-40EA-86D1-6461B0CA9EC9}" destId="{FA1B2BB9-9F7F-4FB0-AE84-1094E971B14B}" srcOrd="0" destOrd="0" presId="urn:microsoft.com/office/officeart/2005/8/layout/process1"/>
    <dgm:cxn modelId="{2BEA9E26-8745-4F7C-8940-B9055444C2D3}" type="presOf" srcId="{7C2C14BA-E6DB-47D5-8FC6-BD8D7F7E87A1}" destId="{21BE58FE-37D5-4047-A84D-926426E1263C}" srcOrd="0" destOrd="0" presId="urn:microsoft.com/office/officeart/2005/8/layout/process1"/>
    <dgm:cxn modelId="{10B4BEBF-D2E6-4692-A647-048A5E150956}" srcId="{3328D84B-B7A3-4F06-AB8B-822D5461DC9D}" destId="{9C08736D-6358-4621-9F29-2AD747176638}" srcOrd="2" destOrd="0" parTransId="{B3DF7D29-102D-41C8-8610-0D3D0B1C9DCB}" sibTransId="{7C2C14BA-E6DB-47D5-8FC6-BD8D7F7E87A1}"/>
    <dgm:cxn modelId="{7DC8D804-04E5-4CFB-A9C1-02094C5032F9}" srcId="{3328D84B-B7A3-4F06-AB8B-822D5461DC9D}" destId="{A4CFADFA-8D01-4D1E-B8A0-94863EDC81BB}" srcOrd="3" destOrd="0" parTransId="{9A511F6A-01C7-415F-9D91-2044B6DD0425}" sibTransId="{3A1A1F09-B9DA-49FF-AACB-C8F9B7B25DCC}"/>
    <dgm:cxn modelId="{557EBD38-0D00-4466-AFC3-889CF639E6A3}" srcId="{3328D84B-B7A3-4F06-AB8B-822D5461DC9D}" destId="{383D1739-18B7-4094-8D5D-013E4D6AF62C}" srcOrd="0" destOrd="0" parTransId="{ED95AA15-952F-49E1-81B8-3838145AF868}" sibTransId="{E9ECC879-F656-49E2-8362-2EAD3637CE7E}"/>
    <dgm:cxn modelId="{C35EFFA9-0E5B-4D7A-A092-D8DA4AD7907A}" type="presOf" srcId="{E66FD373-8790-4051-92FD-AED37740EC58}" destId="{1158BD7E-6940-4EF1-AF57-A8AE637B5611}" srcOrd="0" destOrd="0" presId="urn:microsoft.com/office/officeart/2005/8/layout/process1"/>
    <dgm:cxn modelId="{B888AD8C-0263-44F3-B1A5-2698064751DF}" type="presOf" srcId="{E9ECC879-F656-49E2-8362-2EAD3637CE7E}" destId="{0702DB74-78A8-4616-B09F-9C5ACA9F6837}" srcOrd="0" destOrd="0" presId="urn:microsoft.com/office/officeart/2005/8/layout/process1"/>
    <dgm:cxn modelId="{5DF01193-FBC9-46C0-A972-75E99B23FEA7}" type="presOf" srcId="{3328D84B-B7A3-4F06-AB8B-822D5461DC9D}" destId="{9CAE9364-35F1-4A05-8268-BF4CB5BAF96B}" srcOrd="0" destOrd="0" presId="urn:microsoft.com/office/officeart/2005/8/layout/process1"/>
    <dgm:cxn modelId="{02E008C4-0616-4B8D-BD10-00E4A485D7A9}" type="presOf" srcId="{3A1A1F09-B9DA-49FF-AACB-C8F9B7B25DCC}" destId="{3240240B-35C0-4DE9-8C34-D3AAE9B44F57}" srcOrd="0" destOrd="0" presId="urn:microsoft.com/office/officeart/2005/8/layout/process1"/>
    <dgm:cxn modelId="{E67207B6-1A92-4969-BA20-EDDE7182CC70}" type="presOf" srcId="{A4CFADFA-8D01-4D1E-B8A0-94863EDC81BB}" destId="{83347248-B018-4F87-BD51-BCDF38564684}" srcOrd="0" destOrd="0" presId="urn:microsoft.com/office/officeart/2005/8/layout/process1"/>
    <dgm:cxn modelId="{FD0802B3-46BE-46CB-A05D-BF1264B57DAD}" type="presOf" srcId="{3A1A1F09-B9DA-49FF-AACB-C8F9B7B25DCC}" destId="{CA8D26FC-E7A8-45F6-8331-4271A9345410}" srcOrd="1" destOrd="0" presId="urn:microsoft.com/office/officeart/2005/8/layout/process1"/>
    <dgm:cxn modelId="{931FC5BC-4C4C-4B63-9D2F-8579B4CC9C2C}" type="presOf" srcId="{31074988-39F3-42CC-BC94-3CECA59F1A88}" destId="{BB44A227-BC4C-43FB-A5E2-F8194310FB35}" srcOrd="1" destOrd="0" presId="urn:microsoft.com/office/officeart/2005/8/layout/process1"/>
    <dgm:cxn modelId="{E9327DB7-A010-4793-AC76-6FB2F365E060}" type="presOf" srcId="{7C2C14BA-E6DB-47D5-8FC6-BD8D7F7E87A1}" destId="{D08D70EB-BACE-4C30-955B-E5EF0A389684}" srcOrd="1" destOrd="0" presId="urn:microsoft.com/office/officeart/2005/8/layout/process1"/>
    <dgm:cxn modelId="{25B1A67F-3CB3-4BA6-B7F1-0F1F59DD1DCC}" srcId="{3328D84B-B7A3-4F06-AB8B-822D5461DC9D}" destId="{32074A8A-5203-4FFF-955E-01222198E9A9}" srcOrd="4" destOrd="0" parTransId="{E2EC5B3B-5F36-4640-8DD1-7AC2B232C19D}" sibTransId="{ACB65832-5DC7-49C5-8255-0A910680854B}"/>
    <dgm:cxn modelId="{7608EDAF-1F62-4352-AB57-DB8040B8E983}" type="presOf" srcId="{E9ECC879-F656-49E2-8362-2EAD3637CE7E}" destId="{D797C766-9704-4401-AFD0-E530C7C1A6DB}" srcOrd="1" destOrd="0" presId="urn:microsoft.com/office/officeart/2005/8/layout/process1"/>
    <dgm:cxn modelId="{4D541108-F0A6-4F7C-96DC-160A4BA013FD}" type="presOf" srcId="{ACB65832-5DC7-49C5-8255-0A910680854B}" destId="{4486DC06-AABC-4A91-A8BA-1C978E1639B8}" srcOrd="1" destOrd="0" presId="urn:microsoft.com/office/officeart/2005/8/layout/process1"/>
    <dgm:cxn modelId="{DE404718-DE55-4198-8D53-22CEE6A43F69}" srcId="{3328D84B-B7A3-4F06-AB8B-822D5461DC9D}" destId="{78A14ED6-2498-40EA-86D1-6461B0CA9EC9}" srcOrd="1" destOrd="0" parTransId="{95127A13-3AD9-48CA-A205-0025A4D240E1}" sibTransId="{31074988-39F3-42CC-BC94-3CECA59F1A88}"/>
    <dgm:cxn modelId="{261C74CF-365B-4BFC-AAC5-9BB600B0CB86}" type="presOf" srcId="{32074A8A-5203-4FFF-955E-01222198E9A9}" destId="{9DD5938D-2385-4C1D-9251-162BDB451FA8}" srcOrd="0" destOrd="0" presId="urn:microsoft.com/office/officeart/2005/8/layout/process1"/>
    <dgm:cxn modelId="{AFA23648-719E-48A6-96AF-D544E237C988}" type="presParOf" srcId="{9CAE9364-35F1-4A05-8268-BF4CB5BAF96B}" destId="{369D38AD-A639-4D05-A1F5-FE1B24662031}" srcOrd="0" destOrd="0" presId="urn:microsoft.com/office/officeart/2005/8/layout/process1"/>
    <dgm:cxn modelId="{7FA46B36-945E-4F62-AEA2-CEA63897C2F2}" type="presParOf" srcId="{9CAE9364-35F1-4A05-8268-BF4CB5BAF96B}" destId="{0702DB74-78A8-4616-B09F-9C5ACA9F6837}" srcOrd="1" destOrd="0" presId="urn:microsoft.com/office/officeart/2005/8/layout/process1"/>
    <dgm:cxn modelId="{1E40C504-2A74-4200-9E65-CD5220691F54}" type="presParOf" srcId="{0702DB74-78A8-4616-B09F-9C5ACA9F6837}" destId="{D797C766-9704-4401-AFD0-E530C7C1A6DB}" srcOrd="0" destOrd="0" presId="urn:microsoft.com/office/officeart/2005/8/layout/process1"/>
    <dgm:cxn modelId="{F8EC45AB-11C4-4516-AC5C-09741A8B3C18}" type="presParOf" srcId="{9CAE9364-35F1-4A05-8268-BF4CB5BAF96B}" destId="{FA1B2BB9-9F7F-4FB0-AE84-1094E971B14B}" srcOrd="2" destOrd="0" presId="urn:microsoft.com/office/officeart/2005/8/layout/process1"/>
    <dgm:cxn modelId="{CFEB692D-D775-4910-A95F-FDB9ECA95A9C}" type="presParOf" srcId="{9CAE9364-35F1-4A05-8268-BF4CB5BAF96B}" destId="{6FAF2BD8-008C-45E1-B579-892FDE32B29F}" srcOrd="3" destOrd="0" presId="urn:microsoft.com/office/officeart/2005/8/layout/process1"/>
    <dgm:cxn modelId="{AA29B3CB-BD57-4977-B643-E9CB0B39A61F}" type="presParOf" srcId="{6FAF2BD8-008C-45E1-B579-892FDE32B29F}" destId="{BB44A227-BC4C-43FB-A5E2-F8194310FB35}" srcOrd="0" destOrd="0" presId="urn:microsoft.com/office/officeart/2005/8/layout/process1"/>
    <dgm:cxn modelId="{4BB1DAB2-1971-4C07-ACE4-735304585129}" type="presParOf" srcId="{9CAE9364-35F1-4A05-8268-BF4CB5BAF96B}" destId="{7804AC2D-7C22-4FC8-A080-60B195D0A9B5}" srcOrd="4" destOrd="0" presId="urn:microsoft.com/office/officeart/2005/8/layout/process1"/>
    <dgm:cxn modelId="{722144E1-2469-47D6-810C-C4D6262FB6D0}" type="presParOf" srcId="{9CAE9364-35F1-4A05-8268-BF4CB5BAF96B}" destId="{21BE58FE-37D5-4047-A84D-926426E1263C}" srcOrd="5" destOrd="0" presId="urn:microsoft.com/office/officeart/2005/8/layout/process1"/>
    <dgm:cxn modelId="{2317BEBB-9DC1-406D-B890-241A2D4A5007}" type="presParOf" srcId="{21BE58FE-37D5-4047-A84D-926426E1263C}" destId="{D08D70EB-BACE-4C30-955B-E5EF0A389684}" srcOrd="0" destOrd="0" presId="urn:microsoft.com/office/officeart/2005/8/layout/process1"/>
    <dgm:cxn modelId="{4AF98200-895D-4E01-8225-4C23E5E98F92}" type="presParOf" srcId="{9CAE9364-35F1-4A05-8268-BF4CB5BAF96B}" destId="{83347248-B018-4F87-BD51-BCDF38564684}" srcOrd="6" destOrd="0" presId="urn:microsoft.com/office/officeart/2005/8/layout/process1"/>
    <dgm:cxn modelId="{C466E50F-DFAD-4CFD-845E-ADD73AE26EA5}" type="presParOf" srcId="{9CAE9364-35F1-4A05-8268-BF4CB5BAF96B}" destId="{3240240B-35C0-4DE9-8C34-D3AAE9B44F57}" srcOrd="7" destOrd="0" presId="urn:microsoft.com/office/officeart/2005/8/layout/process1"/>
    <dgm:cxn modelId="{E4FE2456-1F4A-4DDA-938E-E6B568D00938}" type="presParOf" srcId="{3240240B-35C0-4DE9-8C34-D3AAE9B44F57}" destId="{CA8D26FC-E7A8-45F6-8331-4271A9345410}" srcOrd="0" destOrd="0" presId="urn:microsoft.com/office/officeart/2005/8/layout/process1"/>
    <dgm:cxn modelId="{73D1C3D5-77B5-4227-A9DC-30031FDD8C6D}" type="presParOf" srcId="{9CAE9364-35F1-4A05-8268-BF4CB5BAF96B}" destId="{9DD5938D-2385-4C1D-9251-162BDB451FA8}" srcOrd="8" destOrd="0" presId="urn:microsoft.com/office/officeart/2005/8/layout/process1"/>
    <dgm:cxn modelId="{CE05BB42-ACEB-419E-A2A0-D8FA6412AC9C}" type="presParOf" srcId="{9CAE9364-35F1-4A05-8268-BF4CB5BAF96B}" destId="{DB4273BC-B617-4F2C-AD01-D25D0FB440A0}" srcOrd="9" destOrd="0" presId="urn:microsoft.com/office/officeart/2005/8/layout/process1"/>
    <dgm:cxn modelId="{5928B988-FADF-4992-9845-A954536CC01E}" type="presParOf" srcId="{DB4273BC-B617-4F2C-AD01-D25D0FB440A0}" destId="{4486DC06-AABC-4A91-A8BA-1C978E1639B8}" srcOrd="0" destOrd="0" presId="urn:microsoft.com/office/officeart/2005/8/layout/process1"/>
    <dgm:cxn modelId="{12170A29-93F3-47CF-B846-C7CE43A630A5}" type="presParOf" srcId="{9CAE9364-35F1-4A05-8268-BF4CB5BAF96B}" destId="{1158BD7E-6940-4EF1-AF57-A8AE637B5611}" srcOrd="1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CFFB477-D02E-4565-B080-0CD3054B1613}">
      <dsp:nvSpPr>
        <dsp:cNvPr id="0" name=""/>
        <dsp:cNvSpPr/>
      </dsp:nvSpPr>
      <dsp:spPr>
        <a:xfrm>
          <a:off x="3968" y="1010372"/>
          <a:ext cx="1230312" cy="153404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/>
            <a:t>Run start</a:t>
          </a:r>
        </a:p>
      </dsp:txBody>
      <dsp:txXfrm>
        <a:off x="40003" y="1046407"/>
        <a:ext cx="1158242" cy="1461975"/>
      </dsp:txXfrm>
    </dsp:sp>
    <dsp:sp modelId="{FBC8F63D-D0EF-466E-9B36-7B26AD36E348}">
      <dsp:nvSpPr>
        <dsp:cNvPr id="0" name=""/>
        <dsp:cNvSpPr/>
      </dsp:nvSpPr>
      <dsp:spPr>
        <a:xfrm>
          <a:off x="1357312" y="1624836"/>
          <a:ext cx="260826" cy="30511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300" kern="1200"/>
        </a:p>
      </dsp:txBody>
      <dsp:txXfrm>
        <a:off x="1357312" y="1685859"/>
        <a:ext cx="182578" cy="183071"/>
      </dsp:txXfrm>
    </dsp:sp>
    <dsp:sp modelId="{53571DBE-B253-494B-9412-A57916D11476}">
      <dsp:nvSpPr>
        <dsp:cNvPr id="0" name=""/>
        <dsp:cNvSpPr/>
      </dsp:nvSpPr>
      <dsp:spPr>
        <a:xfrm>
          <a:off x="1726406" y="1010372"/>
          <a:ext cx="1230312" cy="153404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/>
            <a:t>Create new Q table</a:t>
          </a:r>
        </a:p>
      </dsp:txBody>
      <dsp:txXfrm>
        <a:off x="1762441" y="1046407"/>
        <a:ext cx="1158242" cy="1461975"/>
      </dsp:txXfrm>
    </dsp:sp>
    <dsp:sp modelId="{1CC824EA-DA65-403C-8FC6-FE44496DBA3F}">
      <dsp:nvSpPr>
        <dsp:cNvPr id="0" name=""/>
        <dsp:cNvSpPr/>
      </dsp:nvSpPr>
      <dsp:spPr>
        <a:xfrm>
          <a:off x="3079750" y="1624836"/>
          <a:ext cx="260826" cy="30511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300" kern="1200"/>
        </a:p>
      </dsp:txBody>
      <dsp:txXfrm>
        <a:off x="3079750" y="1685859"/>
        <a:ext cx="182578" cy="183071"/>
      </dsp:txXfrm>
    </dsp:sp>
    <dsp:sp modelId="{4A3F1379-C326-4499-8EFD-D80BBEE11A2C}">
      <dsp:nvSpPr>
        <dsp:cNvPr id="0" name=""/>
        <dsp:cNvSpPr/>
      </dsp:nvSpPr>
      <dsp:spPr>
        <a:xfrm>
          <a:off x="3448843" y="1010372"/>
          <a:ext cx="1230312" cy="153404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/>
            <a:t>Build random world</a:t>
          </a:r>
          <a:r>
            <a:rPr lang="he-IL" sz="1600" kern="1200" dirty="0"/>
            <a:t> </a:t>
          </a:r>
          <a:r>
            <a:rPr lang="en-US" sz="1600" kern="1200" dirty="0"/>
            <a:t> and place Mario at random position</a:t>
          </a:r>
        </a:p>
      </dsp:txBody>
      <dsp:txXfrm>
        <a:off x="3484878" y="1046407"/>
        <a:ext cx="1158242" cy="1461975"/>
      </dsp:txXfrm>
    </dsp:sp>
    <dsp:sp modelId="{2C0D6316-C917-4522-8EC1-347AA2EA5D51}">
      <dsp:nvSpPr>
        <dsp:cNvPr id="0" name=""/>
        <dsp:cNvSpPr/>
      </dsp:nvSpPr>
      <dsp:spPr>
        <a:xfrm>
          <a:off x="4802187" y="1624836"/>
          <a:ext cx="260826" cy="30511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300" kern="1200"/>
        </a:p>
      </dsp:txBody>
      <dsp:txXfrm>
        <a:off x="4802187" y="1685859"/>
        <a:ext cx="182578" cy="183071"/>
      </dsp:txXfrm>
    </dsp:sp>
    <dsp:sp modelId="{583795FE-8BF6-482F-9EEE-158D0D79255C}">
      <dsp:nvSpPr>
        <dsp:cNvPr id="0" name=""/>
        <dsp:cNvSpPr/>
      </dsp:nvSpPr>
      <dsp:spPr>
        <a:xfrm>
          <a:off x="5171281" y="1010372"/>
          <a:ext cx="1230312" cy="153404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/>
            <a:t>Run episode</a:t>
          </a:r>
        </a:p>
      </dsp:txBody>
      <dsp:txXfrm>
        <a:off x="5207316" y="1046407"/>
        <a:ext cx="1158242" cy="1461975"/>
      </dsp:txXfrm>
    </dsp:sp>
    <dsp:sp modelId="{C6B943B5-CA44-4A06-9E70-746BF364CE7E}">
      <dsp:nvSpPr>
        <dsp:cNvPr id="0" name=""/>
        <dsp:cNvSpPr/>
      </dsp:nvSpPr>
      <dsp:spPr>
        <a:xfrm>
          <a:off x="6524624" y="1624836"/>
          <a:ext cx="260826" cy="30511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300" kern="1200"/>
        </a:p>
      </dsp:txBody>
      <dsp:txXfrm>
        <a:off x="6524624" y="1685859"/>
        <a:ext cx="182578" cy="183071"/>
      </dsp:txXfrm>
    </dsp:sp>
    <dsp:sp modelId="{FB3D0FDB-3EDA-4650-8324-3BBFD005E9E0}">
      <dsp:nvSpPr>
        <dsp:cNvPr id="0" name=""/>
        <dsp:cNvSpPr/>
      </dsp:nvSpPr>
      <dsp:spPr>
        <a:xfrm>
          <a:off x="6893718" y="1010372"/>
          <a:ext cx="1230312" cy="153404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>
              <a:solidFill>
                <a:schemeClr val="accent2"/>
              </a:solidFill>
            </a:rPr>
            <a:t>Run end</a:t>
          </a:r>
        </a:p>
      </dsp:txBody>
      <dsp:txXfrm>
        <a:off x="6929753" y="1046407"/>
        <a:ext cx="1158242" cy="146197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9D38AD-A639-4D05-A1F5-FE1B24662031}">
      <dsp:nvSpPr>
        <dsp:cNvPr id="0" name=""/>
        <dsp:cNvSpPr/>
      </dsp:nvSpPr>
      <dsp:spPr>
        <a:xfrm>
          <a:off x="4820" y="1276771"/>
          <a:ext cx="1494397" cy="148505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e-IL" sz="1800" kern="1200" dirty="0"/>
            <a:t>נמצא במצב </a:t>
          </a:r>
          <a:r>
            <a:rPr lang="en-US" sz="1800" kern="1200" dirty="0"/>
            <a:t>s</a:t>
          </a:r>
          <a:endParaRPr lang="he-IL" sz="1800" kern="1200" dirty="0"/>
        </a:p>
      </dsp:txBody>
      <dsp:txXfrm>
        <a:off x="48316" y="1320267"/>
        <a:ext cx="1407405" cy="1398065"/>
      </dsp:txXfrm>
    </dsp:sp>
    <dsp:sp modelId="{0702DB74-78A8-4616-B09F-9C5ACA9F6837}">
      <dsp:nvSpPr>
        <dsp:cNvPr id="0" name=""/>
        <dsp:cNvSpPr/>
      </dsp:nvSpPr>
      <dsp:spPr>
        <a:xfrm>
          <a:off x="1648657" y="1833994"/>
          <a:ext cx="316812" cy="37061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he-IL" sz="1400" kern="1200"/>
        </a:p>
      </dsp:txBody>
      <dsp:txXfrm>
        <a:off x="1648657" y="1908116"/>
        <a:ext cx="221768" cy="222366"/>
      </dsp:txXfrm>
    </dsp:sp>
    <dsp:sp modelId="{FA1B2BB9-9F7F-4FB0-AE84-1094E971B14B}">
      <dsp:nvSpPr>
        <dsp:cNvPr id="0" name=""/>
        <dsp:cNvSpPr/>
      </dsp:nvSpPr>
      <dsp:spPr>
        <a:xfrm>
          <a:off x="2096976" y="1276771"/>
          <a:ext cx="1494397" cy="148505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e-IL" sz="1800" kern="1200" dirty="0"/>
            <a:t>בוחר פעולה </a:t>
          </a:r>
          <a:r>
            <a:rPr lang="en-US" sz="1800" kern="1200" dirty="0"/>
            <a:t>a</a:t>
          </a:r>
          <a:r>
            <a:rPr lang="he-IL" sz="1800" kern="1200" dirty="0"/>
            <a:t> ומבצע אותה</a:t>
          </a:r>
        </a:p>
      </dsp:txBody>
      <dsp:txXfrm>
        <a:off x="2140472" y="1320267"/>
        <a:ext cx="1407405" cy="1398065"/>
      </dsp:txXfrm>
    </dsp:sp>
    <dsp:sp modelId="{6FAF2BD8-008C-45E1-B579-892FDE32B29F}">
      <dsp:nvSpPr>
        <dsp:cNvPr id="0" name=""/>
        <dsp:cNvSpPr/>
      </dsp:nvSpPr>
      <dsp:spPr>
        <a:xfrm>
          <a:off x="3740813" y="1833994"/>
          <a:ext cx="316812" cy="37061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he-IL" sz="1400" kern="1200"/>
        </a:p>
      </dsp:txBody>
      <dsp:txXfrm>
        <a:off x="3740813" y="1908116"/>
        <a:ext cx="221768" cy="222366"/>
      </dsp:txXfrm>
    </dsp:sp>
    <dsp:sp modelId="{7804AC2D-7C22-4FC8-A080-60B195D0A9B5}">
      <dsp:nvSpPr>
        <dsp:cNvPr id="0" name=""/>
        <dsp:cNvSpPr/>
      </dsp:nvSpPr>
      <dsp:spPr>
        <a:xfrm>
          <a:off x="4189132" y="1276771"/>
          <a:ext cx="1494397" cy="148505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e-IL" sz="1800" kern="1200" dirty="0"/>
            <a:t>מגיע למצב </a:t>
          </a:r>
          <a:r>
            <a:rPr lang="en-US" sz="1800" kern="1200" dirty="0"/>
            <a:t>s’</a:t>
          </a:r>
          <a:r>
            <a:rPr lang="he-IL" sz="1800" kern="1200" dirty="0"/>
            <a:t> </a:t>
          </a:r>
        </a:p>
      </dsp:txBody>
      <dsp:txXfrm>
        <a:off x="4232628" y="1320267"/>
        <a:ext cx="1407405" cy="1398065"/>
      </dsp:txXfrm>
    </dsp:sp>
    <dsp:sp modelId="{21BE58FE-37D5-4047-A84D-926426E1263C}">
      <dsp:nvSpPr>
        <dsp:cNvPr id="0" name=""/>
        <dsp:cNvSpPr/>
      </dsp:nvSpPr>
      <dsp:spPr>
        <a:xfrm>
          <a:off x="5832969" y="1833994"/>
          <a:ext cx="316812" cy="37061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he-IL" sz="1400" kern="1200"/>
        </a:p>
      </dsp:txBody>
      <dsp:txXfrm>
        <a:off x="5832969" y="1908116"/>
        <a:ext cx="221768" cy="222366"/>
      </dsp:txXfrm>
    </dsp:sp>
    <dsp:sp modelId="{83347248-B018-4F87-BD51-BCDF38564684}">
      <dsp:nvSpPr>
        <dsp:cNvPr id="0" name=""/>
        <dsp:cNvSpPr/>
      </dsp:nvSpPr>
      <dsp:spPr>
        <a:xfrm>
          <a:off x="6281289" y="1276771"/>
          <a:ext cx="1494397" cy="148505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e-IL" sz="1800" kern="1200" dirty="0"/>
            <a:t>מקבל </a:t>
          </a:r>
          <a:r>
            <a:rPr lang="en-US" sz="1800" kern="1200" dirty="0"/>
            <a:t>reward</a:t>
          </a:r>
          <a:r>
            <a:rPr lang="he-IL" sz="1800" kern="1200" dirty="0"/>
            <a:t> של </a:t>
          </a:r>
          <a:r>
            <a:rPr lang="en-US" sz="1800" kern="1200" dirty="0"/>
            <a:t>R(</a:t>
          </a:r>
          <a:r>
            <a:rPr lang="en-US" sz="1800" kern="1200" dirty="0" err="1"/>
            <a:t>s,a,s</a:t>
          </a:r>
          <a:r>
            <a:rPr lang="en-US" sz="1800" kern="1200" dirty="0"/>
            <a:t>’)</a:t>
          </a:r>
          <a:endParaRPr lang="he-IL" sz="1800" kern="1200" dirty="0"/>
        </a:p>
      </dsp:txBody>
      <dsp:txXfrm>
        <a:off x="6324785" y="1320267"/>
        <a:ext cx="1407405" cy="1398065"/>
      </dsp:txXfrm>
    </dsp:sp>
    <dsp:sp modelId="{3240240B-35C0-4DE9-8C34-D3AAE9B44F57}">
      <dsp:nvSpPr>
        <dsp:cNvPr id="0" name=""/>
        <dsp:cNvSpPr/>
      </dsp:nvSpPr>
      <dsp:spPr>
        <a:xfrm>
          <a:off x="7925125" y="1833994"/>
          <a:ext cx="316812" cy="37061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he-IL" sz="1400" kern="1200"/>
        </a:p>
      </dsp:txBody>
      <dsp:txXfrm>
        <a:off x="7925125" y="1908116"/>
        <a:ext cx="221768" cy="222366"/>
      </dsp:txXfrm>
    </dsp:sp>
    <dsp:sp modelId="{9DD5938D-2385-4C1D-9251-162BDB451FA8}">
      <dsp:nvSpPr>
        <dsp:cNvPr id="0" name=""/>
        <dsp:cNvSpPr/>
      </dsp:nvSpPr>
      <dsp:spPr>
        <a:xfrm>
          <a:off x="8373445" y="1276771"/>
          <a:ext cx="1494397" cy="148505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e-IL" sz="1800" kern="1200" dirty="0"/>
            <a:t>מעדכן את ה-</a:t>
          </a:r>
          <a:r>
            <a:rPr lang="en-US" sz="1800" kern="1200" dirty="0"/>
            <a:t>Q Table</a:t>
          </a:r>
          <a:r>
            <a:rPr lang="he-IL" sz="1800" kern="1200" dirty="0"/>
            <a:t> שלו בעזרת ה-</a:t>
          </a:r>
          <a:r>
            <a:rPr lang="en-US" sz="1800" kern="1200" dirty="0"/>
            <a:t>reward</a:t>
          </a:r>
          <a:r>
            <a:rPr lang="he-IL" sz="1800" kern="1200" dirty="0"/>
            <a:t> שקיבל</a:t>
          </a:r>
        </a:p>
      </dsp:txBody>
      <dsp:txXfrm>
        <a:off x="8416941" y="1320267"/>
        <a:ext cx="1407405" cy="139806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9D38AD-A639-4D05-A1F5-FE1B24662031}">
      <dsp:nvSpPr>
        <dsp:cNvPr id="0" name=""/>
        <dsp:cNvSpPr/>
      </dsp:nvSpPr>
      <dsp:spPr>
        <a:xfrm>
          <a:off x="8084" y="1304171"/>
          <a:ext cx="1132947" cy="143025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e-IL" sz="1500" kern="1200" dirty="0"/>
            <a:t>נמצא במצב </a:t>
          </a:r>
          <a:r>
            <a:rPr lang="en-US" sz="1500" kern="1200" dirty="0"/>
            <a:t>s</a:t>
          </a:r>
          <a:endParaRPr lang="he-IL" sz="1500" kern="1200" dirty="0"/>
        </a:p>
      </dsp:txBody>
      <dsp:txXfrm>
        <a:off x="41267" y="1337354"/>
        <a:ext cx="1066581" cy="1363891"/>
      </dsp:txXfrm>
    </dsp:sp>
    <dsp:sp modelId="{0702DB74-78A8-4616-B09F-9C5ACA9F6837}">
      <dsp:nvSpPr>
        <dsp:cNvPr id="0" name=""/>
        <dsp:cNvSpPr/>
      </dsp:nvSpPr>
      <dsp:spPr>
        <a:xfrm>
          <a:off x="1254326" y="1878814"/>
          <a:ext cx="240184" cy="28097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he-IL" sz="1200" kern="1200"/>
        </a:p>
      </dsp:txBody>
      <dsp:txXfrm>
        <a:off x="1254326" y="1935008"/>
        <a:ext cx="168129" cy="168582"/>
      </dsp:txXfrm>
    </dsp:sp>
    <dsp:sp modelId="{FA1B2BB9-9F7F-4FB0-AE84-1094E971B14B}">
      <dsp:nvSpPr>
        <dsp:cNvPr id="0" name=""/>
        <dsp:cNvSpPr/>
      </dsp:nvSpPr>
      <dsp:spPr>
        <a:xfrm>
          <a:off x="1594210" y="1304171"/>
          <a:ext cx="1132947" cy="143025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e-IL" sz="1500" kern="1200" dirty="0"/>
            <a:t>בוחר פעולה </a:t>
          </a:r>
          <a:r>
            <a:rPr lang="en-US" sz="1500" kern="1200" dirty="0"/>
            <a:t>a</a:t>
          </a:r>
          <a:r>
            <a:rPr lang="he-IL" sz="1500" kern="1200" dirty="0"/>
            <a:t> ומבצע אותה</a:t>
          </a:r>
        </a:p>
      </dsp:txBody>
      <dsp:txXfrm>
        <a:off x="1627393" y="1337354"/>
        <a:ext cx="1066581" cy="1363891"/>
      </dsp:txXfrm>
    </dsp:sp>
    <dsp:sp modelId="{6FAF2BD8-008C-45E1-B579-892FDE32B29F}">
      <dsp:nvSpPr>
        <dsp:cNvPr id="0" name=""/>
        <dsp:cNvSpPr/>
      </dsp:nvSpPr>
      <dsp:spPr>
        <a:xfrm>
          <a:off x="2840452" y="1878814"/>
          <a:ext cx="240184" cy="28097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he-IL" sz="1200" kern="1200"/>
        </a:p>
      </dsp:txBody>
      <dsp:txXfrm>
        <a:off x="2840452" y="1935008"/>
        <a:ext cx="168129" cy="168582"/>
      </dsp:txXfrm>
    </dsp:sp>
    <dsp:sp modelId="{7804AC2D-7C22-4FC8-A080-60B195D0A9B5}">
      <dsp:nvSpPr>
        <dsp:cNvPr id="0" name=""/>
        <dsp:cNvSpPr/>
      </dsp:nvSpPr>
      <dsp:spPr>
        <a:xfrm>
          <a:off x="3180336" y="1304171"/>
          <a:ext cx="1132947" cy="143025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e-IL" sz="1500" kern="1200" dirty="0"/>
            <a:t>מגיע למצב </a:t>
          </a:r>
          <a:r>
            <a:rPr lang="en-US" sz="1500" kern="1200" dirty="0"/>
            <a:t>s’</a:t>
          </a:r>
          <a:r>
            <a:rPr lang="he-IL" sz="1500" kern="1200" dirty="0"/>
            <a:t> </a:t>
          </a:r>
        </a:p>
      </dsp:txBody>
      <dsp:txXfrm>
        <a:off x="3213519" y="1337354"/>
        <a:ext cx="1066581" cy="1363891"/>
      </dsp:txXfrm>
    </dsp:sp>
    <dsp:sp modelId="{21BE58FE-37D5-4047-A84D-926426E1263C}">
      <dsp:nvSpPr>
        <dsp:cNvPr id="0" name=""/>
        <dsp:cNvSpPr/>
      </dsp:nvSpPr>
      <dsp:spPr>
        <a:xfrm>
          <a:off x="4426578" y="1878814"/>
          <a:ext cx="240184" cy="28097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he-IL" sz="1200" kern="1200"/>
        </a:p>
      </dsp:txBody>
      <dsp:txXfrm>
        <a:off x="4426578" y="1935008"/>
        <a:ext cx="168129" cy="168582"/>
      </dsp:txXfrm>
    </dsp:sp>
    <dsp:sp modelId="{83347248-B018-4F87-BD51-BCDF38564684}">
      <dsp:nvSpPr>
        <dsp:cNvPr id="0" name=""/>
        <dsp:cNvSpPr/>
      </dsp:nvSpPr>
      <dsp:spPr>
        <a:xfrm>
          <a:off x="4766463" y="1331667"/>
          <a:ext cx="1159571" cy="137526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e-IL" sz="1800" b="0" kern="1200" dirty="0"/>
            <a:t>מקבל </a:t>
          </a:r>
          <a:r>
            <a:rPr lang="en-US" sz="1800" b="0" kern="1200" dirty="0"/>
            <a:t>reward</a:t>
          </a:r>
          <a:r>
            <a:rPr lang="he-IL" sz="1800" b="0" kern="1200" dirty="0"/>
            <a:t> של </a:t>
          </a:r>
          <a:r>
            <a:rPr lang="en-US" sz="1800" b="0" kern="1200" dirty="0"/>
            <a:t>R(</a:t>
          </a:r>
          <a:r>
            <a:rPr lang="en-US" sz="1800" b="0" kern="1200" dirty="0" err="1"/>
            <a:t>s,a,s</a:t>
          </a:r>
          <a:r>
            <a:rPr lang="en-US" sz="1800" b="0" kern="1200" dirty="0"/>
            <a:t>’)</a:t>
          </a:r>
          <a:endParaRPr lang="he-IL" sz="1800" b="0" kern="1200" dirty="0">
            <a:solidFill>
              <a:schemeClr val="accent5">
                <a:lumMod val="75000"/>
              </a:schemeClr>
            </a:solidFill>
          </a:endParaRPr>
        </a:p>
      </dsp:txBody>
      <dsp:txXfrm>
        <a:off x="4800426" y="1365630"/>
        <a:ext cx="1091645" cy="1307338"/>
      </dsp:txXfrm>
    </dsp:sp>
    <dsp:sp modelId="{3240240B-35C0-4DE9-8C34-D3AAE9B44F57}">
      <dsp:nvSpPr>
        <dsp:cNvPr id="0" name=""/>
        <dsp:cNvSpPr/>
      </dsp:nvSpPr>
      <dsp:spPr>
        <a:xfrm>
          <a:off x="6039329" y="1878814"/>
          <a:ext cx="240184" cy="28097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he-IL" sz="1200" kern="1200"/>
        </a:p>
      </dsp:txBody>
      <dsp:txXfrm>
        <a:off x="6039329" y="1935008"/>
        <a:ext cx="168129" cy="168582"/>
      </dsp:txXfrm>
    </dsp:sp>
    <dsp:sp modelId="{9DD5938D-2385-4C1D-9251-162BDB451FA8}">
      <dsp:nvSpPr>
        <dsp:cNvPr id="0" name=""/>
        <dsp:cNvSpPr/>
      </dsp:nvSpPr>
      <dsp:spPr>
        <a:xfrm>
          <a:off x="6379213" y="1304171"/>
          <a:ext cx="1132947" cy="143025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e-IL" sz="1500" kern="1200" dirty="0"/>
            <a:t>מעדכן את ה-</a:t>
          </a:r>
          <a:r>
            <a:rPr lang="en-US" sz="1500" kern="1200" dirty="0"/>
            <a:t>Q Table</a:t>
          </a:r>
          <a:r>
            <a:rPr lang="he-IL" sz="1500" kern="1200" dirty="0"/>
            <a:t> שלו בעזרת ה-</a:t>
          </a:r>
          <a:r>
            <a:rPr lang="en-US" sz="1500" kern="1200" dirty="0"/>
            <a:t>reward</a:t>
          </a:r>
          <a:r>
            <a:rPr lang="he-IL" sz="1500" kern="1200" dirty="0"/>
            <a:t> שקיבל</a:t>
          </a:r>
        </a:p>
      </dsp:txBody>
      <dsp:txXfrm>
        <a:off x="6412396" y="1337354"/>
        <a:ext cx="1066581" cy="1363891"/>
      </dsp:txXfrm>
    </dsp:sp>
    <dsp:sp modelId="{DB4273BC-B617-4F2C-AD01-D25D0FB440A0}">
      <dsp:nvSpPr>
        <dsp:cNvPr id="0" name=""/>
        <dsp:cNvSpPr/>
      </dsp:nvSpPr>
      <dsp:spPr>
        <a:xfrm>
          <a:off x="7625455" y="1878814"/>
          <a:ext cx="240184" cy="28097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he-IL" sz="1200" kern="1200"/>
        </a:p>
      </dsp:txBody>
      <dsp:txXfrm>
        <a:off x="7625455" y="1935008"/>
        <a:ext cx="168129" cy="168582"/>
      </dsp:txXfrm>
    </dsp:sp>
    <dsp:sp modelId="{1158BD7E-6940-4EF1-AF57-A8AE637B5611}">
      <dsp:nvSpPr>
        <dsp:cNvPr id="0" name=""/>
        <dsp:cNvSpPr/>
      </dsp:nvSpPr>
      <dsp:spPr>
        <a:xfrm>
          <a:off x="7965339" y="1208386"/>
          <a:ext cx="1899238" cy="162182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e-IL" sz="1800" b="1" kern="1200" dirty="0"/>
            <a:t>מעדכן בנוסף גם את כל זוגות ה"מצב-פעולה" הדומים לזוג הנוכחי</a:t>
          </a:r>
        </a:p>
      </dsp:txBody>
      <dsp:txXfrm>
        <a:off x="8012841" y="1255888"/>
        <a:ext cx="1804234" cy="152682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fld id="{2B63F3D8-F4D5-4B22-A847-37E7017B3551}" type="datetimeFigureOut">
              <a:rPr lang="he-IL" smtClean="0"/>
              <a:t>י"ט/סיון/תשע"ז</a:t>
            </a:fld>
            <a:endParaRPr lang="he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e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fld id="{05E7DCF9-3CF2-4823-9709-ABCC4BAF6FC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8075058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rgbClr val="FFFFFF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F8822D0-32A3-420B-AB92-D1BBD7B1341C}" type="datetimeFigureOut">
              <a:rPr lang="he-IL" smtClean="0"/>
              <a:t>י"ט/סיון/תשע"ז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641F597D-A502-4FF1-9BD1-CD52FAA24C4F}" type="slidenum">
              <a:rPr lang="he-IL" smtClean="0"/>
              <a:t>‹#›</a:t>
            </a:fld>
            <a:endParaRPr lang="he-IL"/>
          </a:p>
        </p:txBody>
      </p:sp>
      <p:cxnSp>
        <p:nvCxnSpPr>
          <p:cNvPr id="8" name="Straight Connector 7"/>
          <p:cNvCxnSpPr/>
          <p:nvPr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72445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822D0-32A3-420B-AB92-D1BBD7B1341C}" type="datetimeFigureOut">
              <a:rPr lang="he-IL" smtClean="0"/>
              <a:t>י"ט/סיון/תשע"ז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F597D-A502-4FF1-9BD1-CD52FAA24C4F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7594387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822D0-32A3-420B-AB92-D1BBD7B1341C}" type="datetimeFigureOut">
              <a:rPr lang="he-IL" smtClean="0"/>
              <a:t>י"ט/סיון/תשע"ז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F597D-A502-4FF1-9BD1-CD52FAA24C4F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2044740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 rtl="1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822D0-32A3-420B-AB92-D1BBD7B1341C}" type="datetimeFigureOut">
              <a:rPr lang="he-IL" smtClean="0"/>
              <a:t>י"ט/סיון/תשע"ז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F597D-A502-4FF1-9BD1-CD52FAA24C4F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0045923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7200" b="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822D0-32A3-420B-AB92-D1BBD7B1341C}" type="datetimeFigureOut">
              <a:rPr lang="he-IL" smtClean="0"/>
              <a:t>י"ט/סיון/תשע"ז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F597D-A502-4FF1-9BD1-CD52FAA24C4F}" type="slidenum">
              <a:rPr lang="he-IL" smtClean="0"/>
              <a:t>‹#›</a:t>
            </a:fld>
            <a:endParaRPr lang="he-IL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20959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822D0-32A3-420B-AB92-D1BBD7B1341C}" type="datetimeFigureOut">
              <a:rPr lang="he-IL" smtClean="0"/>
              <a:t>י"ט/סיון/תשע"ז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F597D-A502-4FF1-9BD1-CD52FAA24C4F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8384005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822D0-32A3-420B-AB92-D1BBD7B1341C}" type="datetimeFigureOut">
              <a:rPr lang="he-IL" smtClean="0"/>
              <a:t>י"ט/סיון/תשע"ז</a:t>
            </a:fld>
            <a:endParaRPr lang="he-I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F597D-A502-4FF1-9BD1-CD52FAA24C4F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0451285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822D0-32A3-420B-AB92-D1BBD7B1341C}" type="datetimeFigureOut">
              <a:rPr lang="he-IL" smtClean="0"/>
              <a:t>י"ט/סיון/תשע"ז</a:t>
            </a:fld>
            <a:endParaRPr lang="he-I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F597D-A502-4FF1-9BD1-CD52FAA24C4F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8703910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822D0-32A3-420B-AB92-D1BBD7B1341C}" type="datetimeFigureOut">
              <a:rPr lang="he-IL" smtClean="0"/>
              <a:t>י"ט/סיון/תשע"ז</a:t>
            </a:fld>
            <a:endParaRPr lang="he-I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F597D-A502-4FF1-9BD1-CD52FAA24C4F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0677907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822D0-32A3-420B-AB92-D1BBD7B1341C}" type="datetimeFigureOut">
              <a:rPr lang="he-IL" smtClean="0"/>
              <a:t>י"ט/סיון/תשע"ז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F597D-A502-4FF1-9BD1-CD52FAA24C4F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8177990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822D0-32A3-420B-AB92-D1BBD7B1341C}" type="datetimeFigureOut">
              <a:rPr lang="he-IL" smtClean="0"/>
              <a:t>י"ט/סיון/תשע"ז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1F597D-A502-4FF1-9BD1-CD52FAA24C4F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6280257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fld id="{0F8822D0-32A3-420B-AB92-D1BBD7B1341C}" type="datetimeFigureOut">
              <a:rPr lang="he-IL" smtClean="0"/>
              <a:t>י"ט/סיון/תשע"ז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1"/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641F597D-A502-4FF1-9BD1-CD52FAA24C4F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160134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1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182880" algn="r" defTabSz="914400" rtl="1" eaLnBrk="1" latinLnBrk="0" hangingPunct="1">
        <a:lnSpc>
          <a:spcPct val="90000"/>
        </a:lnSpc>
        <a:spcBef>
          <a:spcPts val="1400"/>
        </a:spcBef>
        <a:buClr>
          <a:schemeClr val="accent1"/>
        </a:buClr>
        <a:buSzPct val="80000"/>
        <a:buFont typeface="Corbel" pitchFamily="34" charset="0"/>
        <a:buChar char="•"/>
        <a:defRPr sz="22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457200" indent="-182880" algn="r" defTabSz="914400" rtl="1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731520" indent="-182880" algn="r" defTabSz="914400" rtl="1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005840" indent="-182880" algn="r" defTabSz="914400" rtl="1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280160" indent="-182880" algn="r" defTabSz="914400" rtl="1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600000" indent="-228600" algn="r" defTabSz="914400" rtl="1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900000" indent="-228600" algn="r" defTabSz="914400" rtl="1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2200000" indent="-228600" algn="r" defTabSz="914400" rtl="1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2500000" indent="-228600" algn="r" defTabSz="914400" rtl="1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hyperlink" Target="http://oldschool.org.il/mario.html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jpeg"/><Relationship Id="rId7" Type="http://schemas.openxmlformats.org/officeDocument/2006/relationships/image" Target="../media/image8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RL speedup exercise</a:t>
            </a:r>
            <a:endParaRPr lang="he-IL" dirty="0"/>
          </a:p>
        </p:txBody>
      </p:sp>
      <p:sp>
        <p:nvSpPr>
          <p:cNvPr id="3" name="כותרת משנה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Similarities Speedup Method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41774334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תהליך הלמידה</a:t>
            </a:r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e-IL" dirty="0"/>
              <a:t>נגדיר </a:t>
            </a:r>
            <a:r>
              <a:rPr lang="en-US" dirty="0"/>
              <a:t>Episode</a:t>
            </a:r>
            <a:r>
              <a:rPr lang="he-IL" dirty="0"/>
              <a:t> בתור משחק אחד של מריו, בו מריו מתחיל במצב ובעולם רנדומאליים </a:t>
            </a:r>
          </a:p>
          <a:p>
            <a:r>
              <a:rPr lang="he-IL" dirty="0"/>
              <a:t>ה-</a:t>
            </a:r>
            <a:r>
              <a:rPr lang="en-US" dirty="0"/>
              <a:t>Episode</a:t>
            </a:r>
            <a:r>
              <a:rPr lang="he-IL" dirty="0"/>
              <a:t> נגמר כאשר קורה אחד מהשניים:</a:t>
            </a:r>
          </a:p>
          <a:p>
            <a:pPr lvl="1"/>
            <a:r>
              <a:rPr lang="he-IL" dirty="0"/>
              <a:t>מריו נהרג</a:t>
            </a:r>
          </a:p>
          <a:p>
            <a:pPr lvl="1"/>
            <a:r>
              <a:rPr lang="he-IL" dirty="0"/>
              <a:t>עברו 200 שניות מתחילת המשחק</a:t>
            </a:r>
          </a:p>
          <a:p>
            <a:pPr lvl="1"/>
            <a:r>
              <a:rPr lang="he-IL" dirty="0"/>
              <a:t>מריו הגיע לסוף השלב</a:t>
            </a:r>
          </a:p>
        </p:txBody>
      </p:sp>
      <p:pic>
        <p:nvPicPr>
          <p:cNvPr id="2050" name="Picture 2" descr="Image result for mario game 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321" y="3495382"/>
            <a:ext cx="3345415" cy="2997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תוצאת תמונה עבור ‪mario game gif‬‏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8675" y="4131130"/>
            <a:ext cx="4189359" cy="2451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52804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תהליך הלמידה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Run</a:t>
            </a:r>
            <a:r>
              <a:rPr lang="he-IL" sz="2000" dirty="0"/>
              <a:t> הוא סדרת </a:t>
            </a:r>
            <a:r>
              <a:rPr lang="en-US" sz="2000" dirty="0"/>
              <a:t>episodes</a:t>
            </a:r>
            <a:r>
              <a:rPr lang="he-IL" sz="2000" dirty="0"/>
              <a:t> שמבוצעים אחד אחרי השני, כשהידע נצבר מ-</a:t>
            </a:r>
            <a:r>
              <a:rPr lang="en-US" sz="2000" dirty="0"/>
              <a:t>episode</a:t>
            </a:r>
            <a:r>
              <a:rPr lang="he-IL" sz="2000" dirty="0"/>
              <a:t> ל-</a:t>
            </a:r>
            <a:r>
              <a:rPr lang="en-US" sz="2000" dirty="0"/>
              <a:t>episode</a:t>
            </a:r>
            <a:r>
              <a:rPr lang="he-IL" sz="2000" dirty="0"/>
              <a:t>. </a:t>
            </a:r>
          </a:p>
          <a:p>
            <a:pPr lvl="1"/>
            <a:r>
              <a:rPr lang="he-IL" sz="1800" dirty="0"/>
              <a:t>המשמעות כאן היא שה-</a:t>
            </a:r>
            <a:r>
              <a:rPr lang="en-US" sz="1800" dirty="0"/>
              <a:t>Q Table</a:t>
            </a:r>
            <a:r>
              <a:rPr lang="he-IL" sz="1800" dirty="0"/>
              <a:t> לא נמחקת אחרי סיום </a:t>
            </a:r>
            <a:r>
              <a:rPr lang="en-US" sz="1800" dirty="0"/>
              <a:t>episode</a:t>
            </a:r>
            <a:r>
              <a:rPr lang="he-IL" sz="1800" dirty="0"/>
              <a:t>, אלא רק אחרי סיום </a:t>
            </a:r>
            <a:r>
              <a:rPr lang="en-US" sz="1800" dirty="0"/>
              <a:t>run</a:t>
            </a:r>
            <a:endParaRPr lang="he-IL" sz="1800" dirty="0"/>
          </a:p>
          <a:p>
            <a:r>
              <a:rPr lang="he-IL" sz="2000" dirty="0"/>
              <a:t>בכל </a:t>
            </a:r>
            <a:r>
              <a:rPr lang="en-US" sz="2000" dirty="0"/>
              <a:t>Run</a:t>
            </a:r>
            <a:r>
              <a:rPr lang="he-IL" sz="2000" dirty="0"/>
              <a:t> יש מספר קבוע של </a:t>
            </a:r>
            <a:r>
              <a:rPr lang="en-US" sz="2000" dirty="0"/>
              <a:t>episodes</a:t>
            </a:r>
            <a:r>
              <a:rPr lang="he-IL" sz="2000" dirty="0"/>
              <a:t>, בהתאם להעדפת המשתמש.</a:t>
            </a:r>
          </a:p>
          <a:p>
            <a:r>
              <a:rPr lang="he-IL" sz="2000" dirty="0"/>
              <a:t>באופן טבעי, ככל שה-</a:t>
            </a:r>
            <a:r>
              <a:rPr lang="en-US" sz="2000" dirty="0"/>
              <a:t>run</a:t>
            </a:r>
            <a:r>
              <a:rPr lang="he-IL" sz="2000" dirty="0"/>
              <a:t> מתקדם ומורצים עוד ועוד </a:t>
            </a:r>
            <a:r>
              <a:rPr lang="en-US" sz="2000" dirty="0"/>
              <a:t>episodes</a:t>
            </a:r>
            <a:r>
              <a:rPr lang="he-IL" sz="2000" dirty="0"/>
              <a:t> </a:t>
            </a:r>
            <a:r>
              <a:rPr lang="he-IL" sz="2000" b="1" dirty="0"/>
              <a:t>נצפה לראות שיפור בביצועי מריו</a:t>
            </a:r>
            <a:r>
              <a:rPr lang="he-IL" sz="2000" dirty="0"/>
              <a:t>, במובן שהוא יצליח לאסוף יותר נקודות בכל פעם.</a:t>
            </a:r>
            <a:endParaRPr lang="en-US" sz="2000" dirty="0"/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345684246"/>
              </p:ext>
            </p:extLst>
          </p:nvPr>
        </p:nvGraphicFramePr>
        <p:xfrm>
          <a:off x="2015435" y="3753150"/>
          <a:ext cx="8128000" cy="35547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חץ: מעוקל למעלה 9"/>
          <p:cNvSpPr/>
          <p:nvPr/>
        </p:nvSpPr>
        <p:spPr>
          <a:xfrm rot="10800000">
            <a:off x="5994398" y="4412342"/>
            <a:ext cx="1843315" cy="257213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762165" y="4043010"/>
            <a:ext cx="259805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b="1" dirty="0"/>
              <a:t>Fixed number of times</a:t>
            </a:r>
            <a:endParaRPr lang="he-IL" b="1" dirty="0"/>
          </a:p>
        </p:txBody>
      </p:sp>
    </p:spTree>
    <p:extLst>
      <p:ext uri="{BB962C8B-B14F-4D97-AF65-F5344CB8AC3E}">
        <p14:creationId xmlns:p14="http://schemas.microsoft.com/office/powerpoint/2010/main" val="38664007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שיטת ניקוד</a:t>
            </a:r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e-IL" dirty="0"/>
              <a:t>ה-</a:t>
            </a:r>
            <a:r>
              <a:rPr lang="en-US" dirty="0"/>
              <a:t>reward</a:t>
            </a:r>
            <a:r>
              <a:rPr lang="he-IL" dirty="0"/>
              <a:t> נגזר באופן ישיר מהנקודות שמריו מקבל על פעולותיו במשחק. </a:t>
            </a:r>
          </a:p>
          <a:p>
            <a:pPr marL="45720" indent="0">
              <a:buNone/>
            </a:pPr>
            <a:endParaRPr lang="he-IL" dirty="0"/>
          </a:p>
          <a:p>
            <a:r>
              <a:rPr lang="he-IL" dirty="0"/>
              <a:t>על כל פעולה שמריו מבצע הוא מקבל </a:t>
            </a:r>
            <a:r>
              <a:rPr lang="en-US" dirty="0"/>
              <a:t>reward</a:t>
            </a:r>
            <a:r>
              <a:rPr lang="he-IL" dirty="0"/>
              <a:t> כלשהו, מלבד על התנועות עצמן.</a:t>
            </a:r>
          </a:p>
          <a:p>
            <a:endParaRPr lang="he-IL" dirty="0"/>
          </a:p>
          <a:p>
            <a:r>
              <a:rPr lang="he-IL" dirty="0"/>
              <a:t>כלומר, על תזוזה ימינה הוא לא יקבל כלום (כלומר- אפס), אבל אם הוא אסף מטבע בדרך הוא יקבל </a:t>
            </a:r>
            <a:r>
              <a:rPr lang="en-US" dirty="0"/>
              <a:t>reward</a:t>
            </a:r>
            <a:r>
              <a:rPr lang="he-IL" dirty="0"/>
              <a:t> חיובי על זה. </a:t>
            </a:r>
          </a:p>
        </p:txBody>
      </p:sp>
    </p:spTree>
    <p:extLst>
      <p:ext uri="{BB962C8B-B14F-4D97-AF65-F5344CB8AC3E}">
        <p14:creationId xmlns:p14="http://schemas.microsoft.com/office/powerpoint/2010/main" val="26581692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המידע הזמין למריו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e-IL" dirty="0"/>
              <a:t>בכל נקודת זמן מריו יכול לראות רק מה שמוצג על המסך באותו רגע.</a:t>
            </a:r>
          </a:p>
          <a:p>
            <a:r>
              <a:rPr lang="he-IL" dirty="0"/>
              <a:t>למריו יש:</a:t>
            </a:r>
          </a:p>
          <a:p>
            <a:pPr lvl="1"/>
            <a:r>
              <a:rPr lang="he-IL" dirty="0" err="1"/>
              <a:t>קורדינאטות</a:t>
            </a:r>
            <a:r>
              <a:rPr lang="he-IL" dirty="0"/>
              <a:t> של כל עצם במסך</a:t>
            </a:r>
          </a:p>
          <a:p>
            <a:pPr lvl="1"/>
            <a:r>
              <a:rPr lang="he-IL" dirty="0"/>
              <a:t>את הקורדינאטות שלו</a:t>
            </a:r>
          </a:p>
          <a:p>
            <a:pPr lvl="1"/>
            <a:r>
              <a:rPr lang="he-IL" dirty="0"/>
              <a:t>את הסוג של כל עצם</a:t>
            </a:r>
          </a:p>
          <a:p>
            <a:r>
              <a:rPr lang="he-IL" dirty="0"/>
              <a:t>אם מריו עקף מכשול או אויב כלשהו כך שהוא כבר לא מוצג במסך, למריו לא יהיה שום מידע עליו (אלא אם תחליטו לשמור בקוד שתכתבו, ראו בהמשך)</a:t>
            </a:r>
          </a:p>
          <a:p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2263916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אסטרטגיית בחירת הפעולות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מציין מיקום תוכן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he-IL" dirty="0"/>
                  <a:t>אחרי כל פעולה שמריו מבצע הוא מקבל </a:t>
                </a:r>
                <a:r>
                  <a:rPr lang="en-US" dirty="0"/>
                  <a:t>reward</a:t>
                </a:r>
                <a:r>
                  <a:rPr lang="he-IL" dirty="0"/>
                  <a:t>, שבו הוא הסוכן משתמש כדי לעדכן את ה-</a:t>
                </a:r>
                <a:r>
                  <a:rPr lang="en-US" dirty="0"/>
                  <a:t>Q Table</a:t>
                </a:r>
                <a:r>
                  <a:rPr lang="he-IL" dirty="0"/>
                  <a:t> שלו בשיטת </a:t>
                </a:r>
                <a:r>
                  <a:rPr lang="en-US" dirty="0"/>
                  <a:t>Q Learning</a:t>
                </a:r>
                <a:endParaRPr lang="he-IL" dirty="0"/>
              </a:p>
              <a:p>
                <a:endParaRPr lang="he-IL" dirty="0"/>
              </a:p>
              <a:p>
                <a:r>
                  <a:rPr lang="he-IL" dirty="0"/>
                  <a:t>הסוכן גוזר את האסטרטגיה שלו מה-</a:t>
                </a:r>
                <a:r>
                  <a:rPr lang="en-US" dirty="0"/>
                  <a:t>Q Table</a:t>
                </a:r>
                <a:r>
                  <a:rPr lang="he-IL" dirty="0"/>
                  <a:t> בשיטת </a:t>
                </a:r>
                <a14:m>
                  <m:oMath xmlns:m="http://schemas.openxmlformats.org/officeDocument/2006/math">
                    <m:r>
                      <a:rPr lang="he-IL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he-IL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𝑔𝑟𝑒𝑒𝑑𝑦</m:t>
                    </m:r>
                  </m:oMath>
                </a14:m>
                <a:r>
                  <a:rPr lang="he-IL" dirty="0"/>
                  <a:t> כאשר </a:t>
                </a:r>
                <a14:m>
                  <m:oMath xmlns:m="http://schemas.openxmlformats.org/officeDocument/2006/math">
                    <m:r>
                      <a:rPr lang="he-IL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he-IL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endParaRPr lang="he-IL" dirty="0"/>
              </a:p>
              <a:p>
                <a:pPr lvl="1"/>
                <a:endParaRPr lang="he-IL" dirty="0"/>
              </a:p>
              <a:p>
                <a:r>
                  <a:rPr lang="he-IL" dirty="0"/>
                  <a:t>כלומר, בכל מצב </a:t>
                </a:r>
                <a:r>
                  <a:rPr lang="en-US" dirty="0"/>
                  <a:t>s</a:t>
                </a:r>
                <a:r>
                  <a:rPr lang="he-IL" dirty="0"/>
                  <a:t> הסוכן יבחר עבור מריו את הפעולה </a:t>
                </a:r>
                <a:r>
                  <a:rPr lang="en-US" dirty="0"/>
                  <a:t>a</a:t>
                </a:r>
                <a:r>
                  <a:rPr lang="he-IL" dirty="0"/>
                  <a:t> שתבטיח </a:t>
                </a:r>
                <a:r>
                  <a:rPr lang="en-US" dirty="0"/>
                  <a:t>Q(s, a)</a:t>
                </a:r>
                <a:r>
                  <a:rPr lang="he-IL" dirty="0"/>
                  <a:t> מקסימלי בהסתברות </a:t>
                </a:r>
                <a:r>
                  <a:rPr lang="en-US" dirty="0"/>
                  <a:t>0.9</a:t>
                </a:r>
                <a:r>
                  <a:rPr lang="he-IL" dirty="0"/>
                  <a:t>, ובהסתברות </a:t>
                </a:r>
                <a:r>
                  <a:rPr lang="en-US" dirty="0"/>
                  <a:t>0.1</a:t>
                </a:r>
                <a:r>
                  <a:rPr lang="he-IL" dirty="0"/>
                  <a:t> יבחר פעולה אקראית</a:t>
                </a:r>
              </a:p>
              <a:p>
                <a:endParaRPr lang="he-IL" dirty="0"/>
              </a:p>
            </p:txBody>
          </p:sp>
        </mc:Choice>
        <mc:Fallback xmlns="">
          <p:sp>
            <p:nvSpPr>
              <p:cNvPr id="3" name="מציין מיקום תוכן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t="-1813" r="-62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720894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אופן העדכון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מציין מיקום תוכן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he-IL" dirty="0"/>
                  <a:t>כאשר מריו נמצא במצב </a:t>
                </a:r>
                <a:r>
                  <a:rPr lang="en-US" dirty="0"/>
                  <a:t>s</a:t>
                </a:r>
                <a:r>
                  <a:rPr lang="he-IL" dirty="0"/>
                  <a:t>, בוחר בפעולה </a:t>
                </a:r>
                <a:r>
                  <a:rPr lang="en-US" dirty="0"/>
                  <a:t>a</a:t>
                </a:r>
                <a:r>
                  <a:rPr lang="he-IL" dirty="0"/>
                  <a:t> ומגיע למצב </a:t>
                </a:r>
                <a:r>
                  <a:rPr lang="en-US" dirty="0"/>
                  <a:t>s’</a:t>
                </a:r>
                <a:r>
                  <a:rPr lang="he-IL" dirty="0"/>
                  <a:t>, הוא מעדכן ה-</a:t>
                </a:r>
                <a:r>
                  <a:rPr lang="en-US" dirty="0"/>
                  <a:t>Q Table</a:t>
                </a:r>
                <a:r>
                  <a:rPr lang="he-IL" dirty="0"/>
                  <a:t> ע"פ הנוסחה שנלמדה בהרצאה:</a:t>
                </a:r>
              </a:p>
              <a:p>
                <a:pPr marL="0" indent="0">
                  <a:buNone/>
                </a:pPr>
                <a:r>
                  <a:rPr lang="en-US" dirty="0"/>
                  <a:t/>
                </a:r>
                <a:br>
                  <a:rPr lang="en-US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b="0" i="1" smtClean="0"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′∈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</m:t>
                                  </m:r>
                                </m:lim>
                              </m:limLow>
                            </m:fNam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𝑄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𝑄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d>
                    </m:oMath>
                  </m:oMathPara>
                </a14:m>
                <a:endParaRPr lang="he-IL" b="0" dirty="0">
                  <a:ea typeface="Cambria Math" panose="02040503050406030204" pitchFamily="18" charset="0"/>
                </a:endParaRPr>
              </a:p>
              <a:p>
                <a:endParaRPr lang="he-IL" dirty="0"/>
              </a:p>
              <a:p>
                <a:r>
                  <a:rPr lang="he-IL" dirty="0"/>
                  <a:t>כאשר: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01</m:t>
                      </m:r>
                    </m:oMath>
                  </m:oMathPara>
                </a14:m>
                <a:endParaRPr lang="he-IL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he-IL" dirty="0"/>
              </a:p>
            </p:txBody>
          </p:sp>
        </mc:Choice>
        <mc:Fallback xmlns="">
          <p:sp>
            <p:nvSpPr>
              <p:cNvPr id="3" name="מציין מיקום תוכן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1964" r="-741" b="-6193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792038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סיכום- תהליך הלמידה של הסוכן</a:t>
            </a:r>
          </a:p>
        </p:txBody>
      </p:sp>
      <p:graphicFrame>
        <p:nvGraphicFramePr>
          <p:cNvPr id="6" name="מציין מיקום תוכן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40809123"/>
              </p:ext>
            </p:extLst>
          </p:nvPr>
        </p:nvGraphicFramePr>
        <p:xfrm>
          <a:off x="1143000" y="2057400"/>
          <a:ext cx="9872663" cy="4038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חץ: מעוקל למעלה 9"/>
          <p:cNvSpPr/>
          <p:nvPr/>
        </p:nvSpPr>
        <p:spPr>
          <a:xfrm rot="10800000">
            <a:off x="1451728" y="2083328"/>
            <a:ext cx="9191135" cy="1178350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57183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הבעיה</a:t>
            </a:r>
          </a:p>
        </p:txBody>
      </p:sp>
      <p:sp>
        <p:nvSpPr>
          <p:cNvPr id="3" name="מציין מיקום טקסט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6617684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Q Learning</a:t>
            </a:r>
            <a:endParaRPr lang="he-IL" dirty="0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e-IL" dirty="0"/>
              <a:t>תחילה נבין אינטואיטיבית- עולם המצבים של מריו הוא עצום ותלוי באינספור גורמים, המשנים את תמונת העולם שמריו רואה בכל רגע ורגע.</a:t>
            </a:r>
          </a:p>
          <a:p>
            <a:r>
              <a:rPr lang="he-IL" dirty="0"/>
              <a:t>עולם מצבים שכזה דורש למעשה להחזיק </a:t>
            </a:r>
            <a:r>
              <a:rPr lang="en-US" dirty="0"/>
              <a:t>Q Table</a:t>
            </a:r>
            <a:r>
              <a:rPr lang="he-IL" dirty="0"/>
              <a:t> עצום, שמעבר לגודל שלו בזיכרון דורש גם תהליך למידה מאוד ארוך, עם מיליוני </a:t>
            </a:r>
            <a:r>
              <a:rPr lang="en-US" dirty="0"/>
              <a:t>episodes</a:t>
            </a:r>
            <a:r>
              <a:rPr lang="he-IL" dirty="0"/>
              <a:t>, על מנת לעדכן את הערך של כל תא בטבלה באופן מספק. </a:t>
            </a:r>
          </a:p>
          <a:p>
            <a:pPr lvl="1"/>
            <a:r>
              <a:rPr lang="he-IL" dirty="0"/>
              <a:t>שהרי, על מנת לעדכן את התא (</a:t>
            </a:r>
            <a:r>
              <a:rPr lang="en-US" dirty="0"/>
              <a:t>s, a</a:t>
            </a:r>
            <a:r>
              <a:rPr lang="he-IL" dirty="0"/>
              <a:t>) בטבלה נדרש להיות במצב </a:t>
            </a:r>
            <a:r>
              <a:rPr lang="en-US" dirty="0"/>
              <a:t>s</a:t>
            </a:r>
            <a:r>
              <a:rPr lang="he-IL" dirty="0"/>
              <a:t> ולבצע את הפעולה </a:t>
            </a:r>
            <a:r>
              <a:rPr lang="en-US" dirty="0"/>
              <a:t>a</a:t>
            </a:r>
            <a:r>
              <a:rPr lang="he-IL" dirty="0"/>
              <a:t>, והסיכוי שמריו יגיע למצב </a:t>
            </a:r>
            <a:r>
              <a:rPr lang="en-US" dirty="0"/>
              <a:t>s</a:t>
            </a:r>
            <a:r>
              <a:rPr lang="he-IL" dirty="0"/>
              <a:t> הספציפי הזה ויבחר בפעולה </a:t>
            </a:r>
            <a:r>
              <a:rPr lang="en-US" dirty="0"/>
              <a:t>a</a:t>
            </a:r>
            <a:r>
              <a:rPr lang="he-IL" dirty="0"/>
              <a:t> הספציפית הזו הוא נמוך מאוד, וכדי שהערך בתא יעודכן כראוי נדרש שתרחיש שכזה יחזור על עצמו מספר רב של פעמים.</a:t>
            </a:r>
          </a:p>
          <a:p>
            <a:pPr lvl="1"/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9541492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Q Learning</a:t>
            </a:r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143000" y="2057400"/>
                <a:ext cx="9872871" cy="1208314"/>
              </a:xfrm>
            </p:spPr>
            <p:txBody>
              <a:bodyPr/>
              <a:lstStyle/>
              <a:p>
                <a:r>
                  <a:rPr lang="he-IL" dirty="0"/>
                  <a:t>על מנת לצמצם את עולם המצבים בחרנו בייצוג יחסית קומפקטי למצב </a:t>
                </a:r>
                <a:r>
                  <a:rPr lang="en-US" dirty="0"/>
                  <a:t>s</a:t>
                </a:r>
                <a:r>
                  <a:rPr lang="he-IL" dirty="0"/>
                  <a:t>, המתייחס לעשרה מאפיינים של העולם:</a:t>
                </a:r>
              </a:p>
              <a:p>
                <a:pPr marL="4572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b="0" i="1" smtClean="0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/>
                              <a:ea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i="1">
                                  <a:latin typeface="Cambria Math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/>
                              <a:ea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/>
                              <a:ea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/>
                              <a:ea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/>
                              <a:ea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/>
                              <a:ea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/>
                                  <a:ea typeface="Cambria Math" panose="02040503050406030204" pitchFamily="18" charset="0"/>
                                </a:rPr>
                                <m:t>6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/>
                              <a:ea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/>
                                  <a:ea typeface="Cambria Math" panose="02040503050406030204" pitchFamily="18" charset="0"/>
                                </a:rPr>
                                <m:t>7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/>
                              <a:ea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/>
                                  <a:ea typeface="Cambria Math" panose="02040503050406030204" pitchFamily="18" charset="0"/>
                                </a:rPr>
                                <m:t>8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/>
                              <a:ea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/>
                                  <a:ea typeface="Cambria Math" panose="02040503050406030204" pitchFamily="18" charset="0"/>
                                </a:rPr>
                                <m:t>9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he-IL" dirty="0"/>
              </a:p>
              <a:p>
                <a:pPr marL="45720" indent="0">
                  <a:buNone/>
                </a:pPr>
                <a:endParaRPr lang="he-IL" i="1" dirty="0">
                  <a:latin typeface="Cambria Math"/>
                  <a:ea typeface="Cambria Math" panose="02040503050406030204" pitchFamily="18" charset="0"/>
                </a:endParaRPr>
              </a:p>
              <a:p>
                <a:pPr marL="45720" indent="0">
                  <a:buNone/>
                </a:pPr>
                <a:endParaRPr lang="he-IL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3000" y="2057400"/>
                <a:ext cx="9872871" cy="1208314"/>
              </a:xfrm>
              <a:blipFill>
                <a:blip r:embed="rId2"/>
                <a:stretch>
                  <a:fillRect t="-6566" r="-247" b="-74747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5660099" y="3285902"/>
                <a:ext cx="5355772" cy="286584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5720" indent="0" algn="r" rtl="1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sz="2000" i="1">
                            <a:latin typeface="Cambria Math"/>
                            <a:ea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he-IL" sz="2000" dirty="0"/>
                  <a:t> = האם מריו יכול לקפוץ? (</a:t>
                </a:r>
                <a:r>
                  <a:rPr lang="en-US" sz="2000" dirty="0"/>
                  <a:t>0/1</a:t>
                </a:r>
                <a:r>
                  <a:rPr lang="he-IL" sz="2000" dirty="0"/>
                  <a:t>)</a:t>
                </a:r>
              </a:p>
              <a:p>
                <a:pPr marL="45720" indent="0" algn="r" rtl="1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sz="2000" b="0" i="1" smtClean="0">
                            <a:latin typeface="Cambria Math"/>
                            <a:ea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he-IL" sz="2000" dirty="0"/>
                  <a:t> = האם מריו על הקרקע? (</a:t>
                </a:r>
                <a:r>
                  <a:rPr lang="en-US" sz="2000" dirty="0"/>
                  <a:t>0/1</a:t>
                </a:r>
                <a:r>
                  <a:rPr lang="he-IL" sz="2000" dirty="0"/>
                  <a:t>)</a:t>
                </a:r>
              </a:p>
              <a:p>
                <a:pPr marL="45720" indent="0" algn="r" rtl="1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sz="2000" b="0" i="1" smtClean="0">
                            <a:latin typeface="Cambria Math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he-IL" sz="2000" dirty="0"/>
                  <a:t> = האם מריו יכול לשגר כדורי אש? (</a:t>
                </a:r>
                <a:r>
                  <a:rPr lang="en-US" sz="2000" dirty="0"/>
                  <a:t>0/1</a:t>
                </a:r>
                <a:r>
                  <a:rPr lang="he-IL" sz="2000" dirty="0"/>
                  <a:t>)</a:t>
                </a:r>
              </a:p>
              <a:p>
                <a:pPr marL="45720" indent="0" algn="r" rtl="1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sz="2000" b="0" i="1" smtClean="0">
                            <a:latin typeface="Cambria Math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he-IL" sz="2000" dirty="0"/>
                  <a:t> = כיוון התנועה הנוכחי של מריו (</a:t>
                </a:r>
                <a:r>
                  <a:rPr lang="en-US" sz="2000" dirty="0"/>
                  <a:t>0-8</a:t>
                </a:r>
                <a:r>
                  <a:rPr lang="he-IL" sz="2000" dirty="0"/>
                  <a:t>)</a:t>
                </a:r>
              </a:p>
              <a:p>
                <a:pPr marL="45720" indent="0" algn="r" rtl="1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sz="2000" b="0" i="1" smtClean="0">
                            <a:latin typeface="Cambria Math"/>
                            <a:ea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r>
                  <a:rPr lang="he-IL" sz="2000" dirty="0"/>
                  <a:t> = באיזה כיוונים יש למריו אויבים בטווח הקרוב 	</a:t>
                </a:r>
                <a:r>
                  <a:rPr lang="en-US" sz="2000" dirty="0"/>
                  <a:t>)</a:t>
                </a:r>
                <a:r>
                  <a:rPr lang="he-IL" sz="2000" dirty="0"/>
                  <a:t>מקודד במספרים מ-0 עד 255</a:t>
                </a:r>
                <a:r>
                  <a:rPr lang="en-US" sz="2000" dirty="0"/>
                  <a:t>(</a:t>
                </a:r>
                <a:endParaRPr lang="he-IL" sz="2000" dirty="0"/>
              </a:p>
              <a:p>
                <a:pPr marL="45720" algn="r" rtl="1"/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sz="2000" i="1">
                            <a:latin typeface="Cambria Math"/>
                            <a:ea typeface="Cambria Math" panose="02040503050406030204" pitchFamily="18" charset="0"/>
                          </a:rPr>
                          <m:t>5</m:t>
                        </m:r>
                      </m:sup>
                    </m:sSup>
                  </m:oMath>
                </a14:m>
                <a:r>
                  <a:rPr lang="he-IL" sz="2000" dirty="0"/>
                  <a:t> = באיזה כיוונים יש למריו אויבים בטווח הבינוני 	</a:t>
                </a:r>
                <a:r>
                  <a:rPr lang="en-US" sz="2000" dirty="0"/>
                  <a:t>)</a:t>
                </a:r>
                <a:r>
                  <a:rPr lang="he-IL" sz="2000" dirty="0"/>
                  <a:t>מקודד במספרים בין 0 ל-255</a:t>
                </a:r>
                <a:r>
                  <a:rPr lang="en-US" sz="2000" dirty="0"/>
                  <a:t>(</a:t>
                </a:r>
                <a:endParaRPr lang="he-IL" sz="2000" dirty="0"/>
              </a:p>
              <a:p>
                <a:pPr marL="45720" indent="0" algn="r" rtl="1">
                  <a:buNone/>
                </a:pPr>
                <a:endParaRPr lang="he-IL" sz="2000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0099" y="3285902"/>
                <a:ext cx="5355772" cy="2865849"/>
              </a:xfrm>
              <a:prstGeom prst="rect">
                <a:avLst/>
              </a:prstGeom>
              <a:blipFill>
                <a:blip r:embed="rId3"/>
                <a:stretch>
                  <a:fillRect t="-1277" r="-228" b="-2766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304327" y="3285902"/>
                <a:ext cx="5355772" cy="193899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5720" algn="r" rtl="1"/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sz="2000" b="0" i="1" smtClean="0">
                            <a:latin typeface="Cambria Math"/>
                            <a:ea typeface="Cambria Math" panose="02040503050406030204" pitchFamily="18" charset="0"/>
                          </a:rPr>
                          <m:t>6</m:t>
                        </m:r>
                      </m:sup>
                    </m:sSup>
                  </m:oMath>
                </a14:m>
                <a:r>
                  <a:rPr lang="he-IL" sz="2000" dirty="0"/>
                  <a:t> = באיזה כיוונים יש למריו אויבים בטווח הרחוק 	</a:t>
                </a:r>
                <a:r>
                  <a:rPr lang="en-US" sz="2000" dirty="0"/>
                  <a:t>)</a:t>
                </a:r>
                <a:r>
                  <a:rPr lang="he-IL" sz="2000" dirty="0"/>
                  <a:t>מקודד במספרים בין 0 ל-255</a:t>
                </a:r>
                <a:r>
                  <a:rPr lang="en-US" sz="2000" dirty="0"/>
                  <a:t>(</a:t>
                </a:r>
                <a:endParaRPr lang="he-IL" sz="2000" dirty="0"/>
              </a:p>
              <a:p>
                <a:pPr marL="45720" indent="0" algn="r" rtl="1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sz="2000" b="0" i="1" smtClean="0">
                            <a:latin typeface="Cambria Math"/>
                            <a:ea typeface="Cambria Math" panose="02040503050406030204" pitchFamily="18" charset="0"/>
                          </a:rPr>
                          <m:t>7</m:t>
                        </m:r>
                      </m:sup>
                    </m:sSup>
                  </m:oMath>
                </a14:m>
                <a:r>
                  <a:rPr lang="he-IL" sz="2000" dirty="0"/>
                  <a:t> = באיזה כיוונים יש למריו מכשולים בטווח 	הקרוב </a:t>
                </a:r>
                <a:r>
                  <a:rPr lang="en-US" sz="2000" dirty="0"/>
                  <a:t>)</a:t>
                </a:r>
                <a:r>
                  <a:rPr lang="he-IL" sz="2000" dirty="0"/>
                  <a:t>מקודד במספרים בין 0 ל-15</a:t>
                </a:r>
                <a:r>
                  <a:rPr lang="en-US" sz="2000" dirty="0"/>
                  <a:t>(</a:t>
                </a:r>
                <a:endParaRPr lang="he-IL" sz="2000" dirty="0"/>
              </a:p>
              <a:p>
                <a:pPr marL="45720" indent="0" algn="r" rtl="1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sz="2000" b="0" i="1" smtClean="0">
                            <a:latin typeface="Cambria Math"/>
                            <a:ea typeface="Cambria Math" panose="02040503050406030204" pitchFamily="18" charset="0"/>
                          </a:rPr>
                          <m:t>8</m:t>
                        </m:r>
                      </m:sup>
                    </m:sSup>
                  </m:oMath>
                </a14:m>
                <a:r>
                  <a:rPr lang="he-IL" sz="2000" dirty="0"/>
                  <a:t> = המרחק בציר ה</a:t>
                </a:r>
                <a:r>
                  <a:rPr lang="en-US" sz="2000" dirty="0"/>
                  <a:t>x-</a:t>
                </a:r>
                <a:r>
                  <a:rPr lang="he-IL" sz="2000" dirty="0"/>
                  <a:t> לאויב הקרוב ביותר</a:t>
                </a:r>
              </a:p>
              <a:p>
                <a:pPr marL="45720" indent="0" algn="r" rtl="1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sz="2000" b="0" i="1" smtClean="0">
                            <a:latin typeface="Cambria Math"/>
                            <a:ea typeface="Cambria Math" panose="02040503050406030204" pitchFamily="18" charset="0"/>
                          </a:rPr>
                          <m:t>9</m:t>
                        </m:r>
                      </m:sup>
                    </m:sSup>
                  </m:oMath>
                </a14:m>
                <a:r>
                  <a:rPr lang="he-IL" sz="2000" dirty="0"/>
                  <a:t> = המרחק בציר ה</a:t>
                </a:r>
                <a:r>
                  <a:rPr lang="en-US" sz="2000" dirty="0"/>
                  <a:t>y-</a:t>
                </a:r>
                <a:r>
                  <a:rPr lang="he-IL" sz="2000" dirty="0"/>
                  <a:t> לאויב הקרוב ביותר</a:t>
                </a: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327" y="3285902"/>
                <a:ext cx="5355772" cy="1938992"/>
              </a:xfrm>
              <a:prstGeom prst="rect">
                <a:avLst/>
              </a:prstGeom>
              <a:blipFill>
                <a:blip r:embed="rId4"/>
                <a:stretch>
                  <a:fillRect t="-1572" b="-4717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ontent Placeholder 2"/>
          <p:cNvSpPr txBox="1">
            <a:spLocks/>
          </p:cNvSpPr>
          <p:nvPr/>
        </p:nvSpPr>
        <p:spPr>
          <a:xfrm>
            <a:off x="7042068" y="6093543"/>
            <a:ext cx="3973803" cy="4515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182880" algn="r" defTabSz="914400" rtl="1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r" defTabSz="914400" rtl="1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r" defTabSz="914400" rtl="1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r" defTabSz="914400" rtl="1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r" defTabSz="914400" rtl="1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r" defTabSz="914400" rtl="1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r" defTabSz="914400" rtl="1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r" defTabSz="914400" rtl="1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r" defTabSz="914400" rtl="1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e-IL" dirty="0"/>
              <a:t>ראו דוגמא בשקפים הבאים.</a:t>
            </a:r>
          </a:p>
        </p:txBody>
      </p:sp>
    </p:spTree>
    <p:extLst>
      <p:ext uri="{BB962C8B-B14F-4D97-AF65-F5344CB8AC3E}">
        <p14:creationId xmlns:p14="http://schemas.microsoft.com/office/powerpoint/2010/main" val="4245177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ידע קודם נדרש</a:t>
            </a:r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Reinforcement Learning</a:t>
            </a:r>
            <a:r>
              <a:rPr lang="he-IL" dirty="0"/>
              <a:t> – מה שנלמד בקורס "נושאים מתקדמים בבינה מלאכותית"</a:t>
            </a:r>
          </a:p>
          <a:p>
            <a:pPr lvl="1"/>
            <a:r>
              <a:rPr lang="he-IL" dirty="0"/>
              <a:t>ספציפית- שיטת הלמידה </a:t>
            </a:r>
            <a:r>
              <a:rPr lang="en-US" dirty="0"/>
              <a:t>Q Learning</a:t>
            </a:r>
            <a:endParaRPr lang="he-IL" dirty="0"/>
          </a:p>
          <a:p>
            <a:r>
              <a:rPr lang="he-IL" dirty="0"/>
              <a:t>תכנות בשפת </a:t>
            </a:r>
            <a:r>
              <a:rPr lang="en-US" dirty="0"/>
              <a:t>Java</a:t>
            </a:r>
            <a:r>
              <a:rPr lang="he-IL" dirty="0"/>
              <a:t> – ידע בסיסי מספיק</a:t>
            </a:r>
          </a:p>
          <a:p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5109161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ייצוג מצב- דוגמא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 8"/>
              <p:cNvSpPr/>
              <p:nvPr/>
            </p:nvSpPr>
            <p:spPr>
              <a:xfrm>
                <a:off x="4123219" y="2084823"/>
                <a:ext cx="358963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4572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  <m:r>
                        <a:rPr lang="en-US" i="1">
                          <a:latin typeface="Cambria Math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i="1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i="1">
                              <a:latin typeface="Cambria Math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>
                              <a:latin typeface="Cambria Math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i="1">
                              <a:latin typeface="Cambria Math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>
                              <a:latin typeface="Cambria Math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i="1">
                              <a:latin typeface="Cambria Math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>
                              <a:latin typeface="Cambria Math"/>
                              <a:ea typeface="Cambria Math" panose="02040503050406030204" pitchFamily="18" charset="0"/>
                            </a:rPr>
                            <m:t>8</m:t>
                          </m:r>
                          <m:r>
                            <a:rPr lang="en-US" i="1">
                              <a:latin typeface="Cambria Math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>
                              <a:latin typeface="Cambria Math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i="1">
                              <a:latin typeface="Cambria Math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>
                              <a:latin typeface="Cambria Math"/>
                              <a:ea typeface="Cambria Math" panose="02040503050406030204" pitchFamily="18" charset="0"/>
                            </a:rPr>
                            <m:t>144</m:t>
                          </m:r>
                          <m:r>
                            <a:rPr lang="en-US" i="1">
                              <a:latin typeface="Cambria Math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>
                              <a:latin typeface="Cambria Math"/>
                              <a:ea typeface="Cambria Math" panose="02040503050406030204" pitchFamily="18" charset="0"/>
                            </a:rPr>
                            <m:t>128</m:t>
                          </m:r>
                          <m:r>
                            <a:rPr lang="en-US" i="1">
                              <a:latin typeface="Cambria Math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>
                              <a:latin typeface="Cambria Math"/>
                              <a:ea typeface="Cambria Math" panose="02040503050406030204" pitchFamily="18" charset="0"/>
                            </a:rPr>
                            <m:t>10</m:t>
                          </m:r>
                          <m:r>
                            <a:rPr lang="en-US" i="1">
                              <a:latin typeface="Cambria Math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>
                              <a:latin typeface="Cambria Math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i="1">
                              <a:latin typeface="Cambria Math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>
                              <a:latin typeface="Cambria Math"/>
                              <a:ea typeface="Cambria Math" panose="02040503050406030204" pitchFamily="18" charset="0"/>
                            </a:rPr>
                            <m:t>3</m:t>
                          </m:r>
                        </m:e>
                      </m:d>
                    </m:oMath>
                  </m:oMathPara>
                </a14:m>
                <a:endParaRPr lang="he-IL" dirty="0"/>
              </a:p>
            </p:txBody>
          </p:sp>
        </mc:Choice>
        <mc:Fallback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3219" y="2084823"/>
                <a:ext cx="3589637" cy="369332"/>
              </a:xfrm>
              <a:prstGeom prst="rect">
                <a:avLst/>
              </a:prstGeom>
              <a:blipFill rotWithShape="1">
                <a:blip r:embed="rId2"/>
                <a:stretch>
                  <a:fillRect t="-8197" r="-679" b="-24590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1" name="Group 30"/>
          <p:cNvGrpSpPr/>
          <p:nvPr/>
        </p:nvGrpSpPr>
        <p:grpSpPr>
          <a:xfrm>
            <a:off x="3037115" y="1266051"/>
            <a:ext cx="2596242" cy="881156"/>
            <a:chOff x="3037115" y="1266051"/>
            <a:chExt cx="2596242" cy="881156"/>
          </a:xfrm>
        </p:grpSpPr>
        <p:cxnSp>
          <p:nvCxnSpPr>
            <p:cNvPr id="11" name="Straight Arrow Connector 10"/>
            <p:cNvCxnSpPr/>
            <p:nvPr/>
          </p:nvCxnSpPr>
          <p:spPr>
            <a:xfrm>
              <a:off x="4572000" y="1575707"/>
              <a:ext cx="212271" cy="57150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3037115" y="1266051"/>
              <a:ext cx="2596242" cy="276999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he-IL" sz="1200" dirty="0"/>
                <a:t>מריו במהלך קפיצה, ולכן לא יכול לקפוץ</a:t>
              </a: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3307044" y="3208489"/>
            <a:ext cx="5812464" cy="3424795"/>
            <a:chOff x="3307044" y="3208489"/>
            <a:chExt cx="5812464" cy="3424795"/>
          </a:xfrm>
        </p:grpSpPr>
        <p:pic>
          <p:nvPicPr>
            <p:cNvPr id="3074" name="Picture 2" descr="Image result for mario game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07044" y="3208489"/>
              <a:ext cx="5812464" cy="34247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2" descr="Image result for mario game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32" t="41273" r="71081" b="47463"/>
            <a:stretch/>
          </p:blipFill>
          <p:spPr bwMode="auto">
            <a:xfrm>
              <a:off x="6276972" y="4238623"/>
              <a:ext cx="754859" cy="3857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2" descr="Image result for mario game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32" t="41273" r="77574" b="47463"/>
            <a:stretch/>
          </p:blipFill>
          <p:spPr bwMode="auto">
            <a:xfrm>
              <a:off x="6276972" y="3214694"/>
              <a:ext cx="377429" cy="3857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482853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ייצוג מצב- דוגמא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 8"/>
              <p:cNvSpPr/>
              <p:nvPr/>
            </p:nvSpPr>
            <p:spPr>
              <a:xfrm>
                <a:off x="4123219" y="2084823"/>
                <a:ext cx="358963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4572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  <m:r>
                        <a:rPr lang="en-US" i="1">
                          <a:latin typeface="Cambria Math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i="1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i="1">
                              <a:latin typeface="Cambria Math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>
                              <a:latin typeface="Cambria Math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i="1">
                              <a:latin typeface="Cambria Math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>
                              <a:latin typeface="Cambria Math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i="1">
                              <a:latin typeface="Cambria Math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>
                              <a:latin typeface="Cambria Math"/>
                              <a:ea typeface="Cambria Math" panose="02040503050406030204" pitchFamily="18" charset="0"/>
                            </a:rPr>
                            <m:t>8</m:t>
                          </m:r>
                          <m:r>
                            <a:rPr lang="en-US" i="1">
                              <a:latin typeface="Cambria Math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>
                              <a:latin typeface="Cambria Math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i="1">
                              <a:latin typeface="Cambria Math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>
                              <a:latin typeface="Cambria Math"/>
                              <a:ea typeface="Cambria Math" panose="02040503050406030204" pitchFamily="18" charset="0"/>
                            </a:rPr>
                            <m:t>144</m:t>
                          </m:r>
                          <m:r>
                            <a:rPr lang="en-US" i="1">
                              <a:latin typeface="Cambria Math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>
                              <a:latin typeface="Cambria Math"/>
                              <a:ea typeface="Cambria Math" panose="02040503050406030204" pitchFamily="18" charset="0"/>
                            </a:rPr>
                            <m:t>128</m:t>
                          </m:r>
                          <m:r>
                            <a:rPr lang="en-US" i="1">
                              <a:latin typeface="Cambria Math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>
                              <a:latin typeface="Cambria Math"/>
                              <a:ea typeface="Cambria Math" panose="02040503050406030204" pitchFamily="18" charset="0"/>
                            </a:rPr>
                            <m:t>10</m:t>
                          </m:r>
                          <m:r>
                            <a:rPr lang="en-US" i="1">
                              <a:latin typeface="Cambria Math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>
                              <a:latin typeface="Cambria Math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i="1">
                              <a:latin typeface="Cambria Math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>
                              <a:latin typeface="Cambria Math"/>
                              <a:ea typeface="Cambria Math" panose="02040503050406030204" pitchFamily="18" charset="0"/>
                            </a:rPr>
                            <m:t>3</m:t>
                          </m:r>
                        </m:e>
                      </m:d>
                    </m:oMath>
                  </m:oMathPara>
                </a14:m>
                <a:endParaRPr lang="he-IL" dirty="0"/>
              </a:p>
            </p:txBody>
          </p:sp>
        </mc:Choice>
        <mc:Fallback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3219" y="2084823"/>
                <a:ext cx="3589637" cy="369332"/>
              </a:xfrm>
              <a:prstGeom prst="rect">
                <a:avLst/>
              </a:prstGeom>
              <a:blipFill rotWithShape="1">
                <a:blip r:embed="rId2"/>
                <a:stretch>
                  <a:fillRect t="-8197" r="-679" b="-24590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2" name="Group 31"/>
          <p:cNvGrpSpPr/>
          <p:nvPr/>
        </p:nvGrpSpPr>
        <p:grpSpPr>
          <a:xfrm>
            <a:off x="3380014" y="1127551"/>
            <a:ext cx="2596242" cy="1019656"/>
            <a:chOff x="3380014" y="1127551"/>
            <a:chExt cx="2596242" cy="1019656"/>
          </a:xfrm>
        </p:grpSpPr>
        <p:cxnSp>
          <p:nvCxnSpPr>
            <p:cNvPr id="28" name="Straight Arrow Connector 27"/>
            <p:cNvCxnSpPr/>
            <p:nvPr/>
          </p:nvCxnSpPr>
          <p:spPr>
            <a:xfrm flipH="1">
              <a:off x="5042807" y="1404550"/>
              <a:ext cx="182336" cy="742657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/>
            <p:cNvSpPr txBox="1"/>
            <p:nvPr/>
          </p:nvSpPr>
          <p:spPr>
            <a:xfrm>
              <a:off x="3380014" y="1127551"/>
              <a:ext cx="2596242" cy="276999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r" rtl="1"/>
              <a:r>
                <a:rPr lang="he-IL" sz="1200" dirty="0"/>
                <a:t>מריו לא על הקרקע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3307044" y="3208489"/>
            <a:ext cx="5812464" cy="3424795"/>
            <a:chOff x="3307044" y="3208489"/>
            <a:chExt cx="5812464" cy="3424795"/>
          </a:xfrm>
        </p:grpSpPr>
        <p:pic>
          <p:nvPicPr>
            <p:cNvPr id="14" name="Picture 2" descr="Image result for mario game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07044" y="3208489"/>
              <a:ext cx="5812464" cy="34247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2" descr="Image result for mario game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32" t="41273" r="71081" b="47463"/>
            <a:stretch/>
          </p:blipFill>
          <p:spPr bwMode="auto">
            <a:xfrm>
              <a:off x="6276972" y="4238623"/>
              <a:ext cx="754859" cy="3857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2" descr="Image result for mario game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32" t="41273" r="77574" b="47463"/>
            <a:stretch/>
          </p:blipFill>
          <p:spPr bwMode="auto">
            <a:xfrm>
              <a:off x="6276972" y="3214694"/>
              <a:ext cx="377429" cy="3857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728556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ייצוג מצב- דוגמא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 8"/>
              <p:cNvSpPr/>
              <p:nvPr/>
            </p:nvSpPr>
            <p:spPr>
              <a:xfrm>
                <a:off x="4123219" y="2084823"/>
                <a:ext cx="358963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4572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  <m:r>
                        <a:rPr lang="en-US" i="1">
                          <a:latin typeface="Cambria Math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i="1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i="1">
                              <a:latin typeface="Cambria Math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>
                              <a:latin typeface="Cambria Math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i="1">
                              <a:latin typeface="Cambria Math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>
                              <a:latin typeface="Cambria Math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i="1">
                              <a:latin typeface="Cambria Math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>
                              <a:latin typeface="Cambria Math"/>
                              <a:ea typeface="Cambria Math" panose="02040503050406030204" pitchFamily="18" charset="0"/>
                            </a:rPr>
                            <m:t>8</m:t>
                          </m:r>
                          <m:r>
                            <a:rPr lang="en-US" i="1">
                              <a:latin typeface="Cambria Math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>
                              <a:latin typeface="Cambria Math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i="1">
                              <a:latin typeface="Cambria Math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>
                              <a:latin typeface="Cambria Math"/>
                              <a:ea typeface="Cambria Math" panose="02040503050406030204" pitchFamily="18" charset="0"/>
                            </a:rPr>
                            <m:t>144</m:t>
                          </m:r>
                          <m:r>
                            <a:rPr lang="en-US" i="1">
                              <a:latin typeface="Cambria Math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>
                              <a:latin typeface="Cambria Math"/>
                              <a:ea typeface="Cambria Math" panose="02040503050406030204" pitchFamily="18" charset="0"/>
                            </a:rPr>
                            <m:t>128</m:t>
                          </m:r>
                          <m:r>
                            <a:rPr lang="en-US" i="1">
                              <a:latin typeface="Cambria Math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>
                              <a:latin typeface="Cambria Math"/>
                              <a:ea typeface="Cambria Math" panose="02040503050406030204" pitchFamily="18" charset="0"/>
                            </a:rPr>
                            <m:t>10</m:t>
                          </m:r>
                          <m:r>
                            <a:rPr lang="en-US" i="1">
                              <a:latin typeface="Cambria Math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>
                              <a:latin typeface="Cambria Math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i="1">
                              <a:latin typeface="Cambria Math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>
                              <a:latin typeface="Cambria Math"/>
                              <a:ea typeface="Cambria Math" panose="02040503050406030204" pitchFamily="18" charset="0"/>
                            </a:rPr>
                            <m:t>3</m:t>
                          </m:r>
                        </m:e>
                      </m:d>
                    </m:oMath>
                  </m:oMathPara>
                </a14:m>
                <a:endParaRPr lang="he-IL" dirty="0"/>
              </a:p>
            </p:txBody>
          </p:sp>
        </mc:Choice>
        <mc:Fallback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3219" y="2084823"/>
                <a:ext cx="3589637" cy="369332"/>
              </a:xfrm>
              <a:prstGeom prst="rect">
                <a:avLst/>
              </a:prstGeom>
              <a:blipFill rotWithShape="1">
                <a:blip r:embed="rId2"/>
                <a:stretch>
                  <a:fillRect t="-8197" r="-679" b="-24590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4" name="Group 33"/>
          <p:cNvGrpSpPr/>
          <p:nvPr/>
        </p:nvGrpSpPr>
        <p:grpSpPr>
          <a:xfrm>
            <a:off x="3468930" y="1135520"/>
            <a:ext cx="2596242" cy="1033165"/>
            <a:chOff x="3019895" y="1114042"/>
            <a:chExt cx="2596242" cy="1033165"/>
          </a:xfrm>
        </p:grpSpPr>
        <p:cxnSp>
          <p:nvCxnSpPr>
            <p:cNvPr id="35" name="Straight Arrow Connector 34"/>
            <p:cNvCxnSpPr/>
            <p:nvPr/>
          </p:nvCxnSpPr>
          <p:spPr>
            <a:xfrm>
              <a:off x="4572000" y="1575707"/>
              <a:ext cx="212271" cy="57150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/>
            <p:cNvSpPr txBox="1"/>
            <p:nvPr/>
          </p:nvSpPr>
          <p:spPr>
            <a:xfrm>
              <a:off x="3019895" y="1114042"/>
              <a:ext cx="2596242" cy="461665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 rtl="1"/>
              <a:r>
                <a:rPr lang="he-IL" sz="1200" dirty="0"/>
                <a:t>מריו לא יכול לשגר כדורי אש (הוא במצב "גדול" ולא במצב "בוס")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307044" y="3208489"/>
            <a:ext cx="5812464" cy="3424795"/>
            <a:chOff x="3307044" y="3208489"/>
            <a:chExt cx="5812464" cy="3424795"/>
          </a:xfrm>
        </p:grpSpPr>
        <p:pic>
          <p:nvPicPr>
            <p:cNvPr id="10" name="Picture 2" descr="Image result for mario game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07044" y="3208489"/>
              <a:ext cx="5812464" cy="34247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2" descr="Image result for mario game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32" t="41273" r="71081" b="47463"/>
            <a:stretch/>
          </p:blipFill>
          <p:spPr bwMode="auto">
            <a:xfrm>
              <a:off x="6276972" y="4238623"/>
              <a:ext cx="754859" cy="3857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2" descr="Image result for mario game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32" t="41273" r="77574" b="47463"/>
            <a:stretch/>
          </p:blipFill>
          <p:spPr bwMode="auto">
            <a:xfrm>
              <a:off x="6276972" y="3214694"/>
              <a:ext cx="377429" cy="3857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728556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3307044" y="3208489"/>
            <a:ext cx="5812464" cy="3424795"/>
            <a:chOff x="3307044" y="3208489"/>
            <a:chExt cx="5812464" cy="3424795"/>
          </a:xfrm>
        </p:grpSpPr>
        <p:pic>
          <p:nvPicPr>
            <p:cNvPr id="12" name="Picture 2" descr="Image result for mario game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07044" y="3208489"/>
              <a:ext cx="5812464" cy="34247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2" descr="Image result for mario game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32" t="41273" r="71081" b="47463"/>
            <a:stretch/>
          </p:blipFill>
          <p:spPr bwMode="auto">
            <a:xfrm>
              <a:off x="6276972" y="4238623"/>
              <a:ext cx="754859" cy="3857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2" descr="Image result for mario game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32" t="41273" r="77574" b="47463"/>
            <a:stretch/>
          </p:blipFill>
          <p:spPr bwMode="auto">
            <a:xfrm>
              <a:off x="6276972" y="3214694"/>
              <a:ext cx="377429" cy="3857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ייצוג מצב- דוגמא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 8"/>
              <p:cNvSpPr/>
              <p:nvPr/>
            </p:nvSpPr>
            <p:spPr>
              <a:xfrm>
                <a:off x="4123219" y="2084823"/>
                <a:ext cx="358963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4572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  <m:r>
                        <a:rPr lang="en-US" i="1">
                          <a:latin typeface="Cambria Math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i="1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i="1">
                              <a:latin typeface="Cambria Math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>
                              <a:latin typeface="Cambria Math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i="1">
                              <a:latin typeface="Cambria Math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>
                              <a:latin typeface="Cambria Math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i="1">
                              <a:latin typeface="Cambria Math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>
                              <a:latin typeface="Cambria Math"/>
                              <a:ea typeface="Cambria Math" panose="02040503050406030204" pitchFamily="18" charset="0"/>
                            </a:rPr>
                            <m:t>8</m:t>
                          </m:r>
                          <m:r>
                            <a:rPr lang="en-US" i="1">
                              <a:latin typeface="Cambria Math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>
                              <a:latin typeface="Cambria Math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i="1">
                              <a:latin typeface="Cambria Math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>
                              <a:latin typeface="Cambria Math"/>
                              <a:ea typeface="Cambria Math" panose="02040503050406030204" pitchFamily="18" charset="0"/>
                            </a:rPr>
                            <m:t>144</m:t>
                          </m:r>
                          <m:r>
                            <a:rPr lang="en-US" i="1">
                              <a:latin typeface="Cambria Math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>
                              <a:latin typeface="Cambria Math"/>
                              <a:ea typeface="Cambria Math" panose="02040503050406030204" pitchFamily="18" charset="0"/>
                            </a:rPr>
                            <m:t>128</m:t>
                          </m:r>
                          <m:r>
                            <a:rPr lang="en-US" i="1">
                              <a:latin typeface="Cambria Math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>
                              <a:latin typeface="Cambria Math"/>
                              <a:ea typeface="Cambria Math" panose="02040503050406030204" pitchFamily="18" charset="0"/>
                            </a:rPr>
                            <m:t>10</m:t>
                          </m:r>
                          <m:r>
                            <a:rPr lang="en-US" i="1">
                              <a:latin typeface="Cambria Math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>
                              <a:latin typeface="Cambria Math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i="1">
                              <a:latin typeface="Cambria Math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>
                              <a:latin typeface="Cambria Math"/>
                              <a:ea typeface="Cambria Math" panose="02040503050406030204" pitchFamily="18" charset="0"/>
                            </a:rPr>
                            <m:t>3</m:t>
                          </m:r>
                        </m:e>
                      </m:d>
                    </m:oMath>
                  </m:oMathPara>
                </a14:m>
                <a:endParaRPr lang="he-IL" dirty="0"/>
              </a:p>
            </p:txBody>
          </p:sp>
        </mc:Choice>
        <mc:Fallback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3219" y="2084823"/>
                <a:ext cx="3589637" cy="369332"/>
              </a:xfrm>
              <a:prstGeom prst="rect">
                <a:avLst/>
              </a:prstGeom>
              <a:blipFill rotWithShape="1">
                <a:blip r:embed="rId3"/>
                <a:stretch>
                  <a:fillRect t="-8197" r="-679" b="-24590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3" name="Table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3224094"/>
              </p:ext>
            </p:extLst>
          </p:nvPr>
        </p:nvGraphicFramePr>
        <p:xfrm>
          <a:off x="4998691" y="3739454"/>
          <a:ext cx="2167401" cy="1951053"/>
        </p:xfrm>
        <a:graphic>
          <a:graphicData uri="http://schemas.openxmlformats.org/drawingml/2006/table">
            <a:tbl>
              <a:tblPr rtl="1" firstRow="1" bandRow="1">
                <a:tableStyleId>{5940675A-B579-460E-94D1-54222C63F5DA}</a:tableStyleId>
              </a:tblPr>
              <a:tblGrid>
                <a:gridCol w="72246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2246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72246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650351">
                <a:tc>
                  <a:txBody>
                    <a:bodyPr/>
                    <a:lstStyle/>
                    <a:p>
                      <a:pPr algn="ctr" rtl="1"/>
                      <a:r>
                        <a:rPr lang="he-IL" b="1" dirty="0">
                          <a:solidFill>
                            <a:schemeClr val="bg1"/>
                          </a:solidFill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b="1" dirty="0">
                          <a:solidFill>
                            <a:schemeClr val="bg1"/>
                          </a:solidFill>
                        </a:rPr>
                        <a:t>7</a:t>
                      </a: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b="1" dirty="0">
                          <a:solidFill>
                            <a:schemeClr val="bg1"/>
                          </a:solidFill>
                        </a:rPr>
                        <a:t>6</a:t>
                      </a: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50351">
                <a:tc>
                  <a:txBody>
                    <a:bodyPr/>
                    <a:lstStyle/>
                    <a:p>
                      <a:pPr algn="ctr" rtl="1"/>
                      <a:r>
                        <a:rPr lang="he-IL" b="1" dirty="0">
                          <a:solidFill>
                            <a:schemeClr val="bg1"/>
                          </a:solidFill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b="1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50351">
                <a:tc>
                  <a:txBody>
                    <a:bodyPr/>
                    <a:lstStyle/>
                    <a:p>
                      <a:pPr algn="ctr" rtl="1"/>
                      <a:r>
                        <a:rPr lang="he-IL" b="1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b="1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pSp>
        <p:nvGrpSpPr>
          <p:cNvPr id="43" name="Group 42"/>
          <p:cNvGrpSpPr/>
          <p:nvPr/>
        </p:nvGrpSpPr>
        <p:grpSpPr>
          <a:xfrm>
            <a:off x="3722914" y="1266051"/>
            <a:ext cx="2876550" cy="3286899"/>
            <a:chOff x="3722914" y="1266051"/>
            <a:chExt cx="2876550" cy="3286899"/>
          </a:xfrm>
        </p:grpSpPr>
        <p:grpSp>
          <p:nvGrpSpPr>
            <p:cNvPr id="42" name="Group 41"/>
            <p:cNvGrpSpPr/>
            <p:nvPr/>
          </p:nvGrpSpPr>
          <p:grpSpPr>
            <a:xfrm>
              <a:off x="3722914" y="1266051"/>
              <a:ext cx="2596242" cy="881156"/>
              <a:chOff x="3722914" y="1266051"/>
              <a:chExt cx="2596242" cy="881156"/>
            </a:xfrm>
          </p:grpSpPr>
          <p:cxnSp>
            <p:nvCxnSpPr>
              <p:cNvPr id="38" name="Straight Arrow Connector 37"/>
              <p:cNvCxnSpPr/>
              <p:nvPr/>
            </p:nvCxnSpPr>
            <p:spPr>
              <a:xfrm>
                <a:off x="5257799" y="1575707"/>
                <a:ext cx="212271" cy="571500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TextBox 38"/>
              <p:cNvSpPr txBox="1"/>
              <p:nvPr/>
            </p:nvSpPr>
            <p:spPr>
              <a:xfrm>
                <a:off x="3722914" y="1266051"/>
                <a:ext cx="2596242" cy="276999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r" rtl="1"/>
                <a:r>
                  <a:rPr lang="he-IL" sz="1200" dirty="0"/>
                  <a:t>מריו נע בכיוון 8 (ראו תרשים)</a:t>
                </a:r>
              </a:p>
            </p:txBody>
          </p:sp>
        </p:grpSp>
        <p:cxnSp>
          <p:nvCxnSpPr>
            <p:cNvPr id="41" name="Straight Arrow Connector 40"/>
            <p:cNvCxnSpPr/>
            <p:nvPr/>
          </p:nvCxnSpPr>
          <p:spPr>
            <a:xfrm flipV="1">
              <a:off x="6319156" y="4245428"/>
              <a:ext cx="280308" cy="307522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28556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3307044" y="3208489"/>
            <a:ext cx="5812464" cy="3424795"/>
            <a:chOff x="3307044" y="3208489"/>
            <a:chExt cx="5812464" cy="3424795"/>
          </a:xfrm>
        </p:grpSpPr>
        <p:pic>
          <p:nvPicPr>
            <p:cNvPr id="11" name="Picture 2" descr="Image result for mario game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07044" y="3208489"/>
              <a:ext cx="5812464" cy="34247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2" descr="Image result for mario game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32" t="41273" r="71081" b="47463"/>
            <a:stretch/>
          </p:blipFill>
          <p:spPr bwMode="auto">
            <a:xfrm>
              <a:off x="6276972" y="4238623"/>
              <a:ext cx="754859" cy="3857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2" descr="Image result for mario game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32" t="41273" r="77574" b="47463"/>
            <a:stretch/>
          </p:blipFill>
          <p:spPr bwMode="auto">
            <a:xfrm>
              <a:off x="6276972" y="3214694"/>
              <a:ext cx="377429" cy="3857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ייצוג מצב- דוגמא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 8"/>
              <p:cNvSpPr/>
              <p:nvPr/>
            </p:nvSpPr>
            <p:spPr>
              <a:xfrm>
                <a:off x="4123219" y="2084823"/>
                <a:ext cx="358963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4572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  <m:r>
                        <a:rPr lang="en-US" i="1">
                          <a:latin typeface="Cambria Math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i="1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i="1">
                              <a:latin typeface="Cambria Math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>
                              <a:latin typeface="Cambria Math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i="1">
                              <a:latin typeface="Cambria Math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>
                              <a:latin typeface="Cambria Math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i="1">
                              <a:latin typeface="Cambria Math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>
                              <a:latin typeface="Cambria Math"/>
                              <a:ea typeface="Cambria Math" panose="02040503050406030204" pitchFamily="18" charset="0"/>
                            </a:rPr>
                            <m:t>8</m:t>
                          </m:r>
                          <m:r>
                            <a:rPr lang="en-US" i="1">
                              <a:latin typeface="Cambria Math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>
                              <a:latin typeface="Cambria Math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i="1">
                              <a:latin typeface="Cambria Math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>
                              <a:latin typeface="Cambria Math"/>
                              <a:ea typeface="Cambria Math" panose="02040503050406030204" pitchFamily="18" charset="0"/>
                            </a:rPr>
                            <m:t>144</m:t>
                          </m:r>
                          <m:r>
                            <a:rPr lang="en-US" i="1">
                              <a:latin typeface="Cambria Math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>
                              <a:latin typeface="Cambria Math"/>
                              <a:ea typeface="Cambria Math" panose="02040503050406030204" pitchFamily="18" charset="0"/>
                            </a:rPr>
                            <m:t>128</m:t>
                          </m:r>
                          <m:r>
                            <a:rPr lang="en-US" i="1">
                              <a:latin typeface="Cambria Math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>
                              <a:latin typeface="Cambria Math"/>
                              <a:ea typeface="Cambria Math" panose="02040503050406030204" pitchFamily="18" charset="0"/>
                            </a:rPr>
                            <m:t>10</m:t>
                          </m:r>
                          <m:r>
                            <a:rPr lang="en-US" i="1">
                              <a:latin typeface="Cambria Math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>
                              <a:latin typeface="Cambria Math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i="1">
                              <a:latin typeface="Cambria Math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>
                              <a:latin typeface="Cambria Math"/>
                              <a:ea typeface="Cambria Math" panose="02040503050406030204" pitchFamily="18" charset="0"/>
                            </a:rPr>
                            <m:t>3</m:t>
                          </m:r>
                        </m:e>
                      </m:d>
                    </m:oMath>
                  </m:oMathPara>
                </a14:m>
                <a:endParaRPr lang="he-IL" dirty="0"/>
              </a:p>
            </p:txBody>
          </p:sp>
        </mc:Choice>
        <mc:Fallback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3219" y="2084823"/>
                <a:ext cx="3589637" cy="369332"/>
              </a:xfrm>
              <a:prstGeom prst="rect">
                <a:avLst/>
              </a:prstGeom>
              <a:blipFill rotWithShape="1">
                <a:blip r:embed="rId3"/>
                <a:stretch>
                  <a:fillRect t="-8197" r="-679" b="-24590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3" name="Table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5302901"/>
              </p:ext>
            </p:extLst>
          </p:nvPr>
        </p:nvGraphicFramePr>
        <p:xfrm>
          <a:off x="5143498" y="3902526"/>
          <a:ext cx="1836966" cy="1649187"/>
        </p:xfrm>
        <a:graphic>
          <a:graphicData uri="http://schemas.openxmlformats.org/drawingml/2006/table">
            <a:tbl>
              <a:tblPr rtl="1" firstRow="1" bandRow="1">
                <a:tableStyleId>{5940675A-B579-460E-94D1-54222C63F5DA}</a:tableStyleId>
              </a:tblPr>
              <a:tblGrid>
                <a:gridCol w="61232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1232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61232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549729">
                <a:tc>
                  <a:txBody>
                    <a:bodyPr/>
                    <a:lstStyle/>
                    <a:p>
                      <a:pPr algn="ctr" rtl="1"/>
                      <a:r>
                        <a:rPr lang="he-IL" b="1" dirty="0">
                          <a:solidFill>
                            <a:schemeClr val="bg1"/>
                          </a:solidFill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b="1" dirty="0">
                          <a:solidFill>
                            <a:schemeClr val="bg1"/>
                          </a:solidFill>
                        </a:rPr>
                        <a:t>64</a:t>
                      </a: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49729">
                <a:tc>
                  <a:txBody>
                    <a:bodyPr/>
                    <a:lstStyle/>
                    <a:p>
                      <a:pPr algn="ctr" rtl="1"/>
                      <a:r>
                        <a:rPr lang="he-IL" b="1" dirty="0">
                          <a:solidFill>
                            <a:schemeClr val="bg1"/>
                          </a:solidFill>
                        </a:rPr>
                        <a:t>32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b="1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49729">
                <a:tc>
                  <a:txBody>
                    <a:bodyPr/>
                    <a:lstStyle/>
                    <a:p>
                      <a:pPr algn="ctr" rtl="1"/>
                      <a:r>
                        <a:rPr lang="he-IL" b="1" dirty="0">
                          <a:solidFill>
                            <a:schemeClr val="bg1"/>
                          </a:solidFill>
                        </a:rPr>
                        <a:t>16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b="1" dirty="0">
                          <a:solidFill>
                            <a:schemeClr val="bg1"/>
                          </a:solidFill>
                        </a:rPr>
                        <a:t>128</a:t>
                      </a: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b="1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pSp>
        <p:nvGrpSpPr>
          <p:cNvPr id="42" name="Group 41"/>
          <p:cNvGrpSpPr/>
          <p:nvPr/>
        </p:nvGrpSpPr>
        <p:grpSpPr>
          <a:xfrm>
            <a:off x="3902528" y="1266051"/>
            <a:ext cx="2596242" cy="881156"/>
            <a:chOff x="3722914" y="1266051"/>
            <a:chExt cx="2596242" cy="881156"/>
          </a:xfrm>
        </p:grpSpPr>
        <p:cxnSp>
          <p:nvCxnSpPr>
            <p:cNvPr id="38" name="Straight Arrow Connector 37"/>
            <p:cNvCxnSpPr/>
            <p:nvPr/>
          </p:nvCxnSpPr>
          <p:spPr>
            <a:xfrm>
              <a:off x="5257799" y="1575707"/>
              <a:ext cx="212271" cy="57150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3722914" y="1266051"/>
              <a:ext cx="2596242" cy="276999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 rtl="1"/>
              <a:r>
                <a:rPr lang="he-IL" sz="1200" dirty="0"/>
                <a:t>למריו אין אויבים </a:t>
              </a:r>
              <a:r>
                <a:rPr lang="he-IL" sz="1200" b="1" dirty="0"/>
                <a:t>בטווח הקרוב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62074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3307044" y="3208489"/>
            <a:ext cx="5812464" cy="3424795"/>
            <a:chOff x="3307044" y="3208489"/>
            <a:chExt cx="5812464" cy="3424795"/>
          </a:xfrm>
        </p:grpSpPr>
        <p:pic>
          <p:nvPicPr>
            <p:cNvPr id="10" name="Picture 2" descr="Image result for mario game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07044" y="3208489"/>
              <a:ext cx="5812464" cy="34247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2" descr="Image result for mario game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32" t="41273" r="71081" b="47463"/>
            <a:stretch/>
          </p:blipFill>
          <p:spPr bwMode="auto">
            <a:xfrm>
              <a:off x="6276972" y="4238623"/>
              <a:ext cx="754859" cy="3857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2" descr="Image result for mario game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32" t="41273" r="77574" b="47463"/>
            <a:stretch/>
          </p:blipFill>
          <p:spPr bwMode="auto">
            <a:xfrm>
              <a:off x="6276972" y="3214694"/>
              <a:ext cx="377429" cy="3857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ייצוג מצב- דוגמא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 8"/>
              <p:cNvSpPr/>
              <p:nvPr/>
            </p:nvSpPr>
            <p:spPr>
              <a:xfrm>
                <a:off x="4123219" y="2084823"/>
                <a:ext cx="358963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4572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  <m:r>
                        <a:rPr lang="en-US" i="1">
                          <a:latin typeface="Cambria Math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i="1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i="1">
                              <a:latin typeface="Cambria Math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>
                              <a:latin typeface="Cambria Math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i="1">
                              <a:latin typeface="Cambria Math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>
                              <a:latin typeface="Cambria Math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i="1">
                              <a:latin typeface="Cambria Math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>
                              <a:latin typeface="Cambria Math"/>
                              <a:ea typeface="Cambria Math" panose="02040503050406030204" pitchFamily="18" charset="0"/>
                            </a:rPr>
                            <m:t>8</m:t>
                          </m:r>
                          <m:r>
                            <a:rPr lang="en-US" i="1">
                              <a:latin typeface="Cambria Math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>
                              <a:latin typeface="Cambria Math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i="1">
                              <a:latin typeface="Cambria Math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>
                              <a:latin typeface="Cambria Math"/>
                              <a:ea typeface="Cambria Math" panose="02040503050406030204" pitchFamily="18" charset="0"/>
                            </a:rPr>
                            <m:t>144</m:t>
                          </m:r>
                          <m:r>
                            <a:rPr lang="en-US" i="1">
                              <a:latin typeface="Cambria Math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>
                              <a:latin typeface="Cambria Math"/>
                              <a:ea typeface="Cambria Math" panose="02040503050406030204" pitchFamily="18" charset="0"/>
                            </a:rPr>
                            <m:t>128</m:t>
                          </m:r>
                          <m:r>
                            <a:rPr lang="en-US" i="1">
                              <a:latin typeface="Cambria Math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>
                              <a:latin typeface="Cambria Math"/>
                              <a:ea typeface="Cambria Math" panose="02040503050406030204" pitchFamily="18" charset="0"/>
                            </a:rPr>
                            <m:t>10</m:t>
                          </m:r>
                          <m:r>
                            <a:rPr lang="en-US" i="1">
                              <a:latin typeface="Cambria Math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>
                              <a:latin typeface="Cambria Math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i="1">
                              <a:latin typeface="Cambria Math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>
                              <a:latin typeface="Cambria Math"/>
                              <a:ea typeface="Cambria Math" panose="02040503050406030204" pitchFamily="18" charset="0"/>
                            </a:rPr>
                            <m:t>3</m:t>
                          </m:r>
                        </m:e>
                      </m:d>
                    </m:oMath>
                  </m:oMathPara>
                </a14:m>
                <a:endParaRPr lang="he-IL" dirty="0"/>
              </a:p>
            </p:txBody>
          </p:sp>
        </mc:Choice>
        <mc:Fallback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3219" y="2084823"/>
                <a:ext cx="3589637" cy="369332"/>
              </a:xfrm>
              <a:prstGeom prst="rect">
                <a:avLst/>
              </a:prstGeom>
              <a:blipFill rotWithShape="1">
                <a:blip r:embed="rId3"/>
                <a:stretch>
                  <a:fillRect t="-8197" r="-679" b="-24590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3" name="Table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3583209"/>
              </p:ext>
            </p:extLst>
          </p:nvPr>
        </p:nvGraphicFramePr>
        <p:xfrm>
          <a:off x="4661806" y="3510641"/>
          <a:ext cx="2579913" cy="2506437"/>
        </p:xfrm>
        <a:graphic>
          <a:graphicData uri="http://schemas.openxmlformats.org/drawingml/2006/table">
            <a:tbl>
              <a:tblPr rtl="1" firstRow="1" bandRow="1">
                <a:tableStyleId>{5940675A-B579-460E-94D1-54222C63F5DA}</a:tableStyleId>
              </a:tblPr>
              <a:tblGrid>
                <a:gridCol w="85997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85997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85997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835479">
                <a:tc>
                  <a:txBody>
                    <a:bodyPr/>
                    <a:lstStyle/>
                    <a:p>
                      <a:pPr algn="ctr" rtl="1"/>
                      <a:r>
                        <a:rPr lang="he-IL" b="1" dirty="0">
                          <a:solidFill>
                            <a:schemeClr val="bg1"/>
                          </a:solidFill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b="1" dirty="0">
                          <a:solidFill>
                            <a:schemeClr val="bg1"/>
                          </a:solidFill>
                        </a:rPr>
                        <a:t>64</a:t>
                      </a: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835479">
                <a:tc>
                  <a:txBody>
                    <a:bodyPr/>
                    <a:lstStyle/>
                    <a:p>
                      <a:pPr algn="ctr" rtl="1"/>
                      <a:r>
                        <a:rPr lang="he-IL" b="1" dirty="0">
                          <a:solidFill>
                            <a:schemeClr val="bg1"/>
                          </a:solidFill>
                        </a:rPr>
                        <a:t>32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b="1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35479">
                <a:tc>
                  <a:txBody>
                    <a:bodyPr/>
                    <a:lstStyle/>
                    <a:p>
                      <a:pPr algn="ctr" rtl="1"/>
                      <a:r>
                        <a:rPr lang="he-IL" b="1" dirty="0">
                          <a:solidFill>
                            <a:schemeClr val="bg1"/>
                          </a:solidFill>
                        </a:rPr>
                        <a:t>16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b="1" dirty="0">
                          <a:solidFill>
                            <a:schemeClr val="bg1"/>
                          </a:solidFill>
                        </a:rPr>
                        <a:t>128</a:t>
                      </a: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b="1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cxnSp>
        <p:nvCxnSpPr>
          <p:cNvPr id="38" name="Straight Arrow Connector 37"/>
          <p:cNvCxnSpPr/>
          <p:nvPr/>
        </p:nvCxnSpPr>
        <p:spPr>
          <a:xfrm>
            <a:off x="4906736" y="1273629"/>
            <a:ext cx="1045027" cy="865414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2294420" y="858130"/>
            <a:ext cx="2596242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he-IL" sz="1200" dirty="0"/>
              <a:t>למריו יש שני אויבים </a:t>
            </a:r>
            <a:r>
              <a:rPr lang="he-IL" sz="1200" b="1" dirty="0"/>
              <a:t>בטווח הבינוני- </a:t>
            </a:r>
            <a:r>
              <a:rPr lang="he-IL" sz="1200" dirty="0"/>
              <a:t>אחד במשבצת 128 ואחד במשבצת 16, ולכן יופיע 144 שהוא הסכום של שני המספרים האלה</a:t>
            </a:r>
          </a:p>
        </p:txBody>
      </p:sp>
    </p:spTree>
    <p:extLst>
      <p:ext uri="{BB962C8B-B14F-4D97-AF65-F5344CB8AC3E}">
        <p14:creationId xmlns:p14="http://schemas.microsoft.com/office/powerpoint/2010/main" val="1106368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3307044" y="3208489"/>
            <a:ext cx="5812464" cy="3424795"/>
            <a:chOff x="3307044" y="3208489"/>
            <a:chExt cx="5812464" cy="3424795"/>
          </a:xfrm>
        </p:grpSpPr>
        <p:pic>
          <p:nvPicPr>
            <p:cNvPr id="10" name="Picture 2" descr="Image result for mario game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07044" y="3208489"/>
              <a:ext cx="5812464" cy="34247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2" descr="Image result for mario game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32" t="41273" r="71081" b="47463"/>
            <a:stretch/>
          </p:blipFill>
          <p:spPr bwMode="auto">
            <a:xfrm>
              <a:off x="6276972" y="4238623"/>
              <a:ext cx="754859" cy="3857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2" descr="Image result for mario game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32" t="41273" r="77574" b="47463"/>
            <a:stretch/>
          </p:blipFill>
          <p:spPr bwMode="auto">
            <a:xfrm>
              <a:off x="6276972" y="3214694"/>
              <a:ext cx="377429" cy="3857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ייצוג מצב- דוגמא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 8"/>
              <p:cNvSpPr/>
              <p:nvPr/>
            </p:nvSpPr>
            <p:spPr>
              <a:xfrm>
                <a:off x="4123219" y="2084823"/>
                <a:ext cx="358963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4572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  <m:r>
                        <a:rPr lang="en-US" i="1">
                          <a:latin typeface="Cambria Math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i="1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i="1">
                              <a:latin typeface="Cambria Math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>
                              <a:latin typeface="Cambria Math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i="1">
                              <a:latin typeface="Cambria Math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>
                              <a:latin typeface="Cambria Math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i="1">
                              <a:latin typeface="Cambria Math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>
                              <a:latin typeface="Cambria Math"/>
                              <a:ea typeface="Cambria Math" panose="02040503050406030204" pitchFamily="18" charset="0"/>
                            </a:rPr>
                            <m:t>8</m:t>
                          </m:r>
                          <m:r>
                            <a:rPr lang="en-US" i="1">
                              <a:latin typeface="Cambria Math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>
                              <a:latin typeface="Cambria Math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i="1">
                              <a:latin typeface="Cambria Math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>
                              <a:latin typeface="Cambria Math"/>
                              <a:ea typeface="Cambria Math" panose="02040503050406030204" pitchFamily="18" charset="0"/>
                            </a:rPr>
                            <m:t>144</m:t>
                          </m:r>
                          <m:r>
                            <a:rPr lang="en-US" i="1">
                              <a:latin typeface="Cambria Math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>
                              <a:latin typeface="Cambria Math"/>
                              <a:ea typeface="Cambria Math" panose="02040503050406030204" pitchFamily="18" charset="0"/>
                            </a:rPr>
                            <m:t>128</m:t>
                          </m:r>
                          <m:r>
                            <a:rPr lang="en-US" i="1">
                              <a:latin typeface="Cambria Math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>
                              <a:latin typeface="Cambria Math"/>
                              <a:ea typeface="Cambria Math" panose="02040503050406030204" pitchFamily="18" charset="0"/>
                            </a:rPr>
                            <m:t>10</m:t>
                          </m:r>
                          <m:r>
                            <a:rPr lang="en-US" i="1">
                              <a:latin typeface="Cambria Math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>
                              <a:latin typeface="Cambria Math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i="1">
                              <a:latin typeface="Cambria Math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>
                              <a:latin typeface="Cambria Math"/>
                              <a:ea typeface="Cambria Math" panose="02040503050406030204" pitchFamily="18" charset="0"/>
                            </a:rPr>
                            <m:t>3</m:t>
                          </m:r>
                        </m:e>
                      </m:d>
                    </m:oMath>
                  </m:oMathPara>
                </a14:m>
                <a:endParaRPr lang="he-IL" dirty="0"/>
              </a:p>
            </p:txBody>
          </p:sp>
        </mc:Choice>
        <mc:Fallback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3219" y="2084823"/>
                <a:ext cx="3589637" cy="369332"/>
              </a:xfrm>
              <a:prstGeom prst="rect">
                <a:avLst/>
              </a:prstGeom>
              <a:blipFill rotWithShape="1">
                <a:blip r:embed="rId3"/>
                <a:stretch>
                  <a:fillRect t="-8197" r="-679" b="-24590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3" name="Table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4442207"/>
              </p:ext>
            </p:extLst>
          </p:nvPr>
        </p:nvGraphicFramePr>
        <p:xfrm>
          <a:off x="3968098" y="2785652"/>
          <a:ext cx="4367637" cy="3847632"/>
        </p:xfrm>
        <a:graphic>
          <a:graphicData uri="http://schemas.openxmlformats.org/drawingml/2006/table">
            <a:tbl>
              <a:tblPr rtl="1" firstRow="1" bandRow="1">
                <a:tableStyleId>{5940675A-B579-460E-94D1-54222C63F5DA}</a:tableStyleId>
              </a:tblPr>
              <a:tblGrid>
                <a:gridCol w="145587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5587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45587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1282544">
                <a:tc>
                  <a:txBody>
                    <a:bodyPr/>
                    <a:lstStyle/>
                    <a:p>
                      <a:pPr algn="ctr" rtl="1"/>
                      <a:r>
                        <a:rPr lang="he-IL" b="1" dirty="0">
                          <a:solidFill>
                            <a:schemeClr val="bg1"/>
                          </a:solidFill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b="1" dirty="0">
                          <a:solidFill>
                            <a:schemeClr val="bg1"/>
                          </a:solidFill>
                        </a:rPr>
                        <a:t>64</a:t>
                      </a: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282544">
                <a:tc>
                  <a:txBody>
                    <a:bodyPr/>
                    <a:lstStyle/>
                    <a:p>
                      <a:pPr algn="ctr" rtl="1"/>
                      <a:r>
                        <a:rPr lang="he-IL" b="1" dirty="0">
                          <a:solidFill>
                            <a:schemeClr val="bg1"/>
                          </a:solidFill>
                        </a:rPr>
                        <a:t>32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he-IL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b="1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282544">
                <a:tc>
                  <a:txBody>
                    <a:bodyPr/>
                    <a:lstStyle/>
                    <a:p>
                      <a:pPr algn="ctr" rtl="1"/>
                      <a:r>
                        <a:rPr lang="he-IL" b="1" dirty="0">
                          <a:solidFill>
                            <a:schemeClr val="bg1"/>
                          </a:solidFill>
                        </a:rPr>
                        <a:t>16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b="1" dirty="0">
                          <a:solidFill>
                            <a:schemeClr val="bg1"/>
                          </a:solidFill>
                        </a:rPr>
                        <a:t>128</a:t>
                      </a: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b="1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cxnSp>
        <p:nvCxnSpPr>
          <p:cNvPr id="38" name="Straight Arrow Connector 37"/>
          <p:cNvCxnSpPr/>
          <p:nvPr/>
        </p:nvCxnSpPr>
        <p:spPr>
          <a:xfrm>
            <a:off x="5331403" y="1273629"/>
            <a:ext cx="1045027" cy="865414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2735161" y="868527"/>
            <a:ext cx="2596242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he-IL" sz="1200" dirty="0"/>
              <a:t>למריו יש שני אויבים </a:t>
            </a:r>
            <a:r>
              <a:rPr lang="he-IL" sz="1200" b="1" dirty="0"/>
              <a:t>בטווח הרחוק- </a:t>
            </a:r>
            <a:r>
              <a:rPr lang="he-IL" sz="1200" dirty="0"/>
              <a:t>במשבצת 128, ולכן יופיע רק המספר הזה</a:t>
            </a:r>
          </a:p>
        </p:txBody>
      </p:sp>
    </p:spTree>
    <p:extLst>
      <p:ext uri="{BB962C8B-B14F-4D97-AF65-F5344CB8AC3E}">
        <p14:creationId xmlns:p14="http://schemas.microsoft.com/office/powerpoint/2010/main" val="84291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3307044" y="3208489"/>
            <a:ext cx="5812464" cy="3424795"/>
            <a:chOff x="3307044" y="3208489"/>
            <a:chExt cx="5812464" cy="3424795"/>
          </a:xfrm>
        </p:grpSpPr>
        <p:pic>
          <p:nvPicPr>
            <p:cNvPr id="11" name="Picture 2" descr="Image result for mario game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07044" y="3208489"/>
              <a:ext cx="5812464" cy="34247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2" descr="Image result for mario game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32" t="41273" r="71081" b="47463"/>
            <a:stretch/>
          </p:blipFill>
          <p:spPr bwMode="auto">
            <a:xfrm>
              <a:off x="6276972" y="4238623"/>
              <a:ext cx="754859" cy="3857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2" descr="Image result for mario game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32" t="41273" r="77574" b="47463"/>
            <a:stretch/>
          </p:blipFill>
          <p:spPr bwMode="auto">
            <a:xfrm>
              <a:off x="6276972" y="3214694"/>
              <a:ext cx="377429" cy="3857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ייצוג מצב- דוגמא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 8"/>
              <p:cNvSpPr/>
              <p:nvPr/>
            </p:nvSpPr>
            <p:spPr>
              <a:xfrm>
                <a:off x="4013817" y="2646177"/>
                <a:ext cx="367940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4572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  <m:r>
                        <a:rPr lang="en-US" i="1">
                          <a:latin typeface="Cambria Math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i="1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i="1">
                              <a:latin typeface="Cambria Math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>
                              <a:latin typeface="Cambria Math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i="1">
                              <a:latin typeface="Cambria Math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>
                              <a:latin typeface="Cambria Math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i="1">
                              <a:latin typeface="Cambria Math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>
                              <a:latin typeface="Cambria Math"/>
                              <a:ea typeface="Cambria Math" panose="02040503050406030204" pitchFamily="18" charset="0"/>
                            </a:rPr>
                            <m:t>8</m:t>
                          </m:r>
                          <m:r>
                            <a:rPr lang="en-US" i="1">
                              <a:latin typeface="Cambria Math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>
                              <a:latin typeface="Cambria Math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i="1">
                              <a:latin typeface="Cambria Math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>
                              <a:latin typeface="Cambria Math"/>
                              <a:ea typeface="Cambria Math" panose="02040503050406030204" pitchFamily="18" charset="0"/>
                            </a:rPr>
                            <m:t>144</m:t>
                          </m:r>
                          <m:r>
                            <a:rPr lang="en-US" i="1">
                              <a:latin typeface="Cambria Math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>
                              <a:latin typeface="Cambria Math"/>
                              <a:ea typeface="Cambria Math" panose="02040503050406030204" pitchFamily="18" charset="0"/>
                            </a:rPr>
                            <m:t>128</m:t>
                          </m:r>
                          <m:r>
                            <a:rPr lang="en-US" i="1">
                              <a:latin typeface="Cambria Math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>
                              <a:latin typeface="Cambria Math"/>
                              <a:ea typeface="Cambria Math" panose="02040503050406030204" pitchFamily="18" charset="0"/>
                            </a:rPr>
                            <m:t>10</m:t>
                          </m:r>
                          <m:r>
                            <a:rPr lang="en-US" i="1">
                              <a:latin typeface="Cambria Math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>
                              <a:latin typeface="Cambria Math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i="1">
                              <a:latin typeface="Cambria Math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>
                              <a:latin typeface="Cambria Math"/>
                              <a:ea typeface="Cambria Math" panose="02040503050406030204" pitchFamily="18" charset="0"/>
                            </a:rPr>
                            <m:t>3</m:t>
                          </m:r>
                        </m:e>
                      </m:d>
                    </m:oMath>
                  </m:oMathPara>
                </a14:m>
                <a:endParaRPr lang="he-IL" dirty="0"/>
              </a:p>
            </p:txBody>
          </p:sp>
        </mc:Choice>
        <mc:Fallback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3817" y="2646177"/>
                <a:ext cx="3679405" cy="369332"/>
              </a:xfrm>
              <a:prstGeom prst="rect">
                <a:avLst/>
              </a:prstGeom>
              <a:blipFill rotWithShape="1">
                <a:blip r:embed="rId3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2" name="Group 41"/>
          <p:cNvGrpSpPr/>
          <p:nvPr/>
        </p:nvGrpSpPr>
        <p:grpSpPr>
          <a:xfrm>
            <a:off x="3956411" y="1860062"/>
            <a:ext cx="2759530" cy="848499"/>
            <a:chOff x="2563585" y="1298708"/>
            <a:chExt cx="2759530" cy="848499"/>
          </a:xfrm>
        </p:grpSpPr>
        <p:cxnSp>
          <p:nvCxnSpPr>
            <p:cNvPr id="38" name="Straight Arrow Connector 37"/>
            <p:cNvCxnSpPr/>
            <p:nvPr/>
          </p:nvCxnSpPr>
          <p:spPr>
            <a:xfrm>
              <a:off x="4841423" y="1760373"/>
              <a:ext cx="481692" cy="386834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2563585" y="1298708"/>
              <a:ext cx="2596242" cy="461665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 rtl="1"/>
              <a:r>
                <a:rPr lang="he-IL" sz="1200" dirty="0"/>
                <a:t>למריו יש מכשולים </a:t>
              </a:r>
              <a:r>
                <a:rPr lang="he-IL" sz="1200" b="1" dirty="0" smtClean="0"/>
                <a:t>בשני טווחים </a:t>
              </a:r>
              <a:r>
                <a:rPr lang="he-IL" sz="1200" dirty="0"/>
                <a:t>(2</a:t>
              </a:r>
              <a:r>
                <a:rPr lang="he-IL" sz="1200" dirty="0" smtClean="0"/>
                <a:t>, 8</a:t>
              </a:r>
              <a:r>
                <a:rPr lang="he-IL" sz="1200" dirty="0"/>
                <a:t>) ולכן יופיע הסכום שלהם</a:t>
              </a:r>
            </a:p>
          </p:txBody>
        </p:sp>
      </p:grp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1118843"/>
              </p:ext>
            </p:extLst>
          </p:nvPr>
        </p:nvGraphicFramePr>
        <p:xfrm>
          <a:off x="6284592" y="3407574"/>
          <a:ext cx="414817" cy="1616404"/>
        </p:xfrm>
        <a:graphic>
          <a:graphicData uri="http://schemas.openxmlformats.org/drawingml/2006/table">
            <a:tbl>
              <a:tblPr rtl="1" firstRow="1" bandRow="1">
                <a:tableStyleId>{5940675A-B579-460E-94D1-54222C63F5DA}</a:tableStyleId>
              </a:tblPr>
              <a:tblGrid>
                <a:gridCol w="414817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404101">
                <a:tc>
                  <a:txBody>
                    <a:bodyPr/>
                    <a:lstStyle/>
                    <a:p>
                      <a:pPr algn="ctr" rtl="1"/>
                      <a:r>
                        <a:rPr lang="he-IL" dirty="0" smtClean="0"/>
                        <a:t>8</a:t>
                      </a:r>
                      <a:endParaRPr lang="he-IL" dirty="0"/>
                    </a:p>
                  </a:txBody>
                  <a:tcPr anchor="ctr">
                    <a:solidFill>
                      <a:srgbClr val="92D050">
                        <a:alpha val="5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04101">
                <a:tc>
                  <a:txBody>
                    <a:bodyPr/>
                    <a:lstStyle/>
                    <a:p>
                      <a:pPr algn="ctr" rtl="1"/>
                      <a:r>
                        <a:rPr lang="he-IL" dirty="0" smtClean="0"/>
                        <a:t>4</a:t>
                      </a:r>
                      <a:endParaRPr lang="he-IL" dirty="0"/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04101">
                <a:tc>
                  <a:txBody>
                    <a:bodyPr/>
                    <a:lstStyle/>
                    <a:p>
                      <a:pPr algn="ctr" rtl="1"/>
                      <a:r>
                        <a:rPr lang="en-US" dirty="0" smtClean="0"/>
                        <a:t>2</a:t>
                      </a:r>
                      <a:endParaRPr lang="he-IL" dirty="0"/>
                    </a:p>
                  </a:txBody>
                  <a:tcPr anchor="ctr">
                    <a:solidFill>
                      <a:srgbClr val="FFC000">
                        <a:alpha val="5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04101">
                <a:tc>
                  <a:txBody>
                    <a:bodyPr/>
                    <a:lstStyle/>
                    <a:p>
                      <a:pPr algn="ctr" rtl="1"/>
                      <a:r>
                        <a:rPr lang="en-US" dirty="0"/>
                        <a:t>1</a:t>
                      </a:r>
                      <a:endParaRPr lang="he-IL" dirty="0"/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65052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3307044" y="3208489"/>
            <a:ext cx="5812464" cy="3424795"/>
            <a:chOff x="3307044" y="3208489"/>
            <a:chExt cx="5812464" cy="3424795"/>
          </a:xfrm>
        </p:grpSpPr>
        <p:pic>
          <p:nvPicPr>
            <p:cNvPr id="13" name="Picture 2" descr="Image result for mario game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07044" y="3208489"/>
              <a:ext cx="5812464" cy="34247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2" descr="Image result for mario game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32" t="41273" r="71081" b="47463"/>
            <a:stretch/>
          </p:blipFill>
          <p:spPr bwMode="auto">
            <a:xfrm>
              <a:off x="6276972" y="4238623"/>
              <a:ext cx="754859" cy="3857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2" descr="Image result for mario game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32" t="41273" r="77574" b="47463"/>
            <a:stretch/>
          </p:blipFill>
          <p:spPr bwMode="auto">
            <a:xfrm>
              <a:off x="6276972" y="3214694"/>
              <a:ext cx="377429" cy="3857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ייצוג מצב- דוגמא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 8"/>
              <p:cNvSpPr/>
              <p:nvPr/>
            </p:nvSpPr>
            <p:spPr>
              <a:xfrm>
                <a:off x="4123219" y="2084823"/>
                <a:ext cx="358963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4572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  <m:r>
                        <a:rPr lang="en-US" i="1">
                          <a:latin typeface="Cambria Math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i="1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i="1">
                              <a:latin typeface="Cambria Math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>
                              <a:latin typeface="Cambria Math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i="1">
                              <a:latin typeface="Cambria Math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>
                              <a:latin typeface="Cambria Math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i="1">
                              <a:latin typeface="Cambria Math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>
                              <a:latin typeface="Cambria Math"/>
                              <a:ea typeface="Cambria Math" panose="02040503050406030204" pitchFamily="18" charset="0"/>
                            </a:rPr>
                            <m:t>8</m:t>
                          </m:r>
                          <m:r>
                            <a:rPr lang="en-US" i="1">
                              <a:latin typeface="Cambria Math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>
                              <a:latin typeface="Cambria Math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i="1">
                              <a:latin typeface="Cambria Math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>
                              <a:latin typeface="Cambria Math"/>
                              <a:ea typeface="Cambria Math" panose="02040503050406030204" pitchFamily="18" charset="0"/>
                            </a:rPr>
                            <m:t>144</m:t>
                          </m:r>
                          <m:r>
                            <a:rPr lang="en-US" i="1">
                              <a:latin typeface="Cambria Math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>
                              <a:latin typeface="Cambria Math"/>
                              <a:ea typeface="Cambria Math" panose="02040503050406030204" pitchFamily="18" charset="0"/>
                            </a:rPr>
                            <m:t>128</m:t>
                          </m:r>
                          <m:r>
                            <a:rPr lang="en-US" i="1">
                              <a:latin typeface="Cambria Math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>
                              <a:latin typeface="Cambria Math"/>
                              <a:ea typeface="Cambria Math" panose="02040503050406030204" pitchFamily="18" charset="0"/>
                            </a:rPr>
                            <m:t>10</m:t>
                          </m:r>
                          <m:r>
                            <a:rPr lang="en-US" i="1">
                              <a:latin typeface="Cambria Math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>
                              <a:latin typeface="Cambria Math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i="1">
                              <a:latin typeface="Cambria Math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>
                              <a:latin typeface="Cambria Math"/>
                              <a:ea typeface="Cambria Math" panose="02040503050406030204" pitchFamily="18" charset="0"/>
                            </a:rPr>
                            <m:t>3</m:t>
                          </m:r>
                        </m:e>
                      </m:d>
                    </m:oMath>
                  </m:oMathPara>
                </a14:m>
                <a:endParaRPr lang="he-IL" dirty="0"/>
              </a:p>
            </p:txBody>
          </p:sp>
        </mc:Choice>
        <mc:Fallback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3219" y="2084823"/>
                <a:ext cx="3589637" cy="369332"/>
              </a:xfrm>
              <a:prstGeom prst="rect">
                <a:avLst/>
              </a:prstGeom>
              <a:blipFill rotWithShape="1">
                <a:blip r:embed="rId3"/>
                <a:stretch>
                  <a:fillRect t="-8197" r="-679" b="-24590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4" name="Group 33"/>
          <p:cNvGrpSpPr/>
          <p:nvPr/>
        </p:nvGrpSpPr>
        <p:grpSpPr>
          <a:xfrm>
            <a:off x="3135087" y="1331280"/>
            <a:ext cx="3927020" cy="848499"/>
            <a:chOff x="996047" y="1298708"/>
            <a:chExt cx="3927020" cy="848499"/>
          </a:xfrm>
        </p:grpSpPr>
        <p:cxnSp>
          <p:nvCxnSpPr>
            <p:cNvPr id="35" name="Straight Arrow Connector 34"/>
            <p:cNvCxnSpPr/>
            <p:nvPr/>
          </p:nvCxnSpPr>
          <p:spPr>
            <a:xfrm>
              <a:off x="4572000" y="1575707"/>
              <a:ext cx="351067" cy="57150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/>
            <p:cNvSpPr txBox="1"/>
            <p:nvPr/>
          </p:nvSpPr>
          <p:spPr>
            <a:xfrm>
              <a:off x="996047" y="1298708"/>
              <a:ext cx="3861704" cy="276999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r" rtl="1"/>
              <a:r>
                <a:rPr lang="he-IL" sz="1200" dirty="0"/>
                <a:t>המרחק בציר ה-</a:t>
              </a:r>
              <a:r>
                <a:rPr lang="en-US" sz="1200" dirty="0"/>
                <a:t>x</a:t>
              </a:r>
              <a:r>
                <a:rPr lang="he-IL" sz="1200" dirty="0"/>
                <a:t> בין מריו לבין האויב הקרוב ביותר הוא אפס</a:t>
              </a:r>
            </a:p>
          </p:txBody>
        </p:sp>
      </p:grpSp>
      <p:cxnSp>
        <p:nvCxnSpPr>
          <p:cNvPr id="4" name="Straight Connector 3"/>
          <p:cNvCxnSpPr/>
          <p:nvPr/>
        </p:nvCxnSpPr>
        <p:spPr>
          <a:xfrm flipV="1">
            <a:off x="6056416" y="4251366"/>
            <a:ext cx="0" cy="1995056"/>
          </a:xfrm>
          <a:prstGeom prst="line">
            <a:avLst/>
          </a:prstGeom>
          <a:ln w="28575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016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3307044" y="3208489"/>
            <a:ext cx="5812464" cy="3424795"/>
            <a:chOff x="3307044" y="3208489"/>
            <a:chExt cx="5812464" cy="3424795"/>
          </a:xfrm>
        </p:grpSpPr>
        <p:pic>
          <p:nvPicPr>
            <p:cNvPr id="11" name="Picture 2" descr="Image result for mario game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07044" y="3208489"/>
              <a:ext cx="5812464" cy="34247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2" descr="Image result for mario game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32" t="41273" r="71081" b="47463"/>
            <a:stretch/>
          </p:blipFill>
          <p:spPr bwMode="auto">
            <a:xfrm>
              <a:off x="6276972" y="4238623"/>
              <a:ext cx="754859" cy="3857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2" descr="Image result for mario game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32" t="41273" r="77574" b="47463"/>
            <a:stretch/>
          </p:blipFill>
          <p:spPr bwMode="auto">
            <a:xfrm>
              <a:off x="6276972" y="3214694"/>
              <a:ext cx="377429" cy="3857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ייצוג מצב- דוגמא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 8"/>
              <p:cNvSpPr/>
              <p:nvPr/>
            </p:nvSpPr>
            <p:spPr>
              <a:xfrm>
                <a:off x="4123219" y="2084823"/>
                <a:ext cx="358963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4572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  <m:r>
                        <a:rPr lang="en-US" i="1">
                          <a:latin typeface="Cambria Math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i="1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i="1">
                              <a:latin typeface="Cambria Math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>
                              <a:latin typeface="Cambria Math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i="1">
                              <a:latin typeface="Cambria Math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>
                              <a:latin typeface="Cambria Math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i="1">
                              <a:latin typeface="Cambria Math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>
                              <a:latin typeface="Cambria Math"/>
                              <a:ea typeface="Cambria Math" panose="02040503050406030204" pitchFamily="18" charset="0"/>
                            </a:rPr>
                            <m:t>8</m:t>
                          </m:r>
                          <m:r>
                            <a:rPr lang="en-US" i="1">
                              <a:latin typeface="Cambria Math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>
                              <a:latin typeface="Cambria Math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i="1">
                              <a:latin typeface="Cambria Math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>
                              <a:latin typeface="Cambria Math"/>
                              <a:ea typeface="Cambria Math" panose="02040503050406030204" pitchFamily="18" charset="0"/>
                            </a:rPr>
                            <m:t>144</m:t>
                          </m:r>
                          <m:r>
                            <a:rPr lang="en-US" i="1">
                              <a:latin typeface="Cambria Math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>
                              <a:latin typeface="Cambria Math"/>
                              <a:ea typeface="Cambria Math" panose="02040503050406030204" pitchFamily="18" charset="0"/>
                            </a:rPr>
                            <m:t>128</m:t>
                          </m:r>
                          <m:r>
                            <a:rPr lang="en-US" i="1">
                              <a:latin typeface="Cambria Math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i="1">
                              <a:latin typeface="Cambria Math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i="1">
                              <a:latin typeface="Cambria Math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/>
                              <a:ea typeface="Cambria Math" panose="02040503050406030204" pitchFamily="18" charset="0"/>
                            </a:rPr>
                            <m:t>3</m:t>
                          </m:r>
                        </m:e>
                      </m:d>
                    </m:oMath>
                  </m:oMathPara>
                </a14:m>
                <a:endParaRPr lang="he-IL" dirty="0"/>
              </a:p>
            </p:txBody>
          </p:sp>
        </mc:Choice>
        <mc:Fallback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3219" y="2084823"/>
                <a:ext cx="3589637" cy="369332"/>
              </a:xfrm>
              <a:prstGeom prst="rect">
                <a:avLst/>
              </a:prstGeom>
              <a:blipFill rotWithShape="1">
                <a:blip r:embed="rId3"/>
                <a:stretch>
                  <a:fillRect t="-8197" r="-679" b="-24590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4" name="Group 33"/>
          <p:cNvGrpSpPr/>
          <p:nvPr/>
        </p:nvGrpSpPr>
        <p:grpSpPr>
          <a:xfrm>
            <a:off x="3135087" y="1347523"/>
            <a:ext cx="4102553" cy="832256"/>
            <a:chOff x="996047" y="1314951"/>
            <a:chExt cx="4102553" cy="832256"/>
          </a:xfrm>
        </p:grpSpPr>
        <p:cxnSp>
          <p:nvCxnSpPr>
            <p:cNvPr id="35" name="Straight Arrow Connector 34"/>
            <p:cNvCxnSpPr/>
            <p:nvPr/>
          </p:nvCxnSpPr>
          <p:spPr>
            <a:xfrm>
              <a:off x="4747533" y="1575707"/>
              <a:ext cx="351067" cy="57150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/>
            <p:cNvSpPr txBox="1"/>
            <p:nvPr/>
          </p:nvSpPr>
          <p:spPr>
            <a:xfrm>
              <a:off x="996047" y="1314951"/>
              <a:ext cx="3861704" cy="276999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r" rtl="1"/>
              <a:r>
                <a:rPr lang="he-IL" sz="1200" dirty="0"/>
                <a:t>המרחק בציר ה-</a:t>
              </a:r>
              <a:r>
                <a:rPr lang="en-US" sz="1200" dirty="0"/>
                <a:t>y</a:t>
              </a:r>
              <a:r>
                <a:rPr lang="he-IL" sz="1200" dirty="0"/>
                <a:t> בין מריו לבין האויב הקרוב ביותר הוא שלוש</a:t>
              </a:r>
            </a:p>
          </p:txBody>
        </p:sp>
      </p:grpSp>
      <p:sp>
        <p:nvSpPr>
          <p:cNvPr id="3" name="Left Bracket 2"/>
          <p:cNvSpPr/>
          <p:nvPr/>
        </p:nvSpPr>
        <p:spPr>
          <a:xfrm>
            <a:off x="5617028" y="5037365"/>
            <a:ext cx="171450" cy="938893"/>
          </a:xfrm>
          <a:prstGeom prst="leftBracket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243608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עולם הבעיה – </a:t>
            </a:r>
            <a:r>
              <a:rPr lang="en-US" dirty="0"/>
              <a:t>MarioAI Domain</a:t>
            </a:r>
            <a:endParaRPr lang="he-IL" dirty="0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e-IL" dirty="0"/>
              <a:t>המשחק </a:t>
            </a:r>
            <a:r>
              <a:rPr lang="en-US" dirty="0"/>
              <a:t>Mario</a:t>
            </a:r>
            <a:r>
              <a:rPr lang="he-IL" dirty="0"/>
              <a:t> הותיק – משחק </a:t>
            </a:r>
            <a:r>
              <a:rPr lang="he-IL" dirty="0" err="1"/>
              <a:t>ארקייד</a:t>
            </a:r>
            <a:r>
              <a:rPr lang="he-IL" dirty="0"/>
              <a:t> מפורסם משנות התשעים.</a:t>
            </a:r>
          </a:p>
          <a:p>
            <a:r>
              <a:rPr lang="he-IL" dirty="0"/>
              <a:t>מריו הוא שרברב איטלקי המסייר בעולמו במטרה </a:t>
            </a:r>
            <a:r>
              <a:rPr lang="en-US" dirty="0"/>
              <a:t/>
            </a:r>
            <a:br>
              <a:rPr lang="en-US" dirty="0"/>
            </a:br>
            <a:r>
              <a:rPr lang="he-IL" dirty="0"/>
              <a:t>להציל את הנסיכה </a:t>
            </a:r>
            <a:r>
              <a:rPr lang="he-IL" dirty="0" err="1"/>
              <a:t>פיץ</a:t>
            </a:r>
            <a:r>
              <a:rPr lang="he-IL" dirty="0"/>
              <a:t>', המוחזקת על ידי דרקון.</a:t>
            </a:r>
          </a:p>
          <a:p>
            <a:r>
              <a:rPr lang="he-IL" dirty="0"/>
              <a:t>בדרך אליה הוא נתקל באויבים רבים, נדרש להתגבר </a:t>
            </a:r>
            <a:r>
              <a:rPr lang="en-US" dirty="0"/>
              <a:t/>
            </a:r>
            <a:br>
              <a:rPr lang="en-US" dirty="0"/>
            </a:br>
            <a:r>
              <a:rPr lang="he-IL" dirty="0"/>
              <a:t>על מכשולים ולצלוח אתגרים.</a:t>
            </a:r>
          </a:p>
          <a:p>
            <a:r>
              <a:rPr lang="he-IL" dirty="0"/>
              <a:t>מריו יכול לאסוף מטבעות ולקבל יכולות מיוחדות</a:t>
            </a:r>
            <a:r>
              <a:rPr lang="en-US" dirty="0"/>
              <a:t/>
            </a:r>
            <a:br>
              <a:rPr lang="en-US" dirty="0"/>
            </a:br>
            <a:r>
              <a:rPr lang="he-IL" dirty="0"/>
              <a:t>שיעזרו לו להתמודד עם הנקרה בדרכו</a:t>
            </a:r>
            <a:r>
              <a:rPr lang="en-US" dirty="0"/>
              <a:t> </a:t>
            </a:r>
            <a:r>
              <a:rPr lang="he-IL" dirty="0"/>
              <a:t>לאהובת ליבו.</a:t>
            </a:r>
          </a:p>
          <a:p>
            <a:endParaRPr lang="he-IL" dirty="0"/>
          </a:p>
          <a:p>
            <a:endParaRPr lang="he-IL" dirty="0"/>
          </a:p>
          <a:p>
            <a:endParaRPr lang="he-IL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72"/>
          <a:stretch/>
        </p:blipFill>
        <p:spPr bwMode="auto">
          <a:xfrm>
            <a:off x="789212" y="3298369"/>
            <a:ext cx="3585142" cy="3069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89177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סיכום- הבעיה</a:t>
            </a:r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e-IL" dirty="0"/>
              <a:t>גודל ה-</a:t>
            </a:r>
            <a:r>
              <a:rPr lang="en-US" dirty="0"/>
              <a:t>Q Table</a:t>
            </a:r>
            <a:r>
              <a:rPr lang="he-IL" dirty="0"/>
              <a:t> הנדרש לפתרון הבעיה הוא עצום</a:t>
            </a:r>
          </a:p>
          <a:p>
            <a:r>
              <a:rPr lang="he-IL" dirty="0"/>
              <a:t>הדבר יוביל לתהליך למידה איטי מאוד, שידרוש הרצת מספר עצום של </a:t>
            </a:r>
            <a:r>
              <a:rPr lang="en-US" dirty="0"/>
              <a:t>episodes</a:t>
            </a:r>
            <a:r>
              <a:rPr lang="he-IL" dirty="0"/>
              <a:t> לפני הגעה לאסטרטגיה טובה</a:t>
            </a:r>
          </a:p>
          <a:p>
            <a:endParaRPr lang="he-IL" dirty="0"/>
          </a:p>
          <a:p>
            <a:pPr marL="45720" indent="0">
              <a:buNone/>
            </a:pPr>
            <a:endParaRPr lang="he-IL" dirty="0"/>
          </a:p>
          <a:p>
            <a:r>
              <a:rPr lang="he-IL" dirty="0"/>
              <a:t>נרצה להאיץ את תהליך הלמידה על ידי </a:t>
            </a:r>
            <a:r>
              <a:rPr lang="he-IL" b="1" u="sng" dirty="0"/>
              <a:t>שילוב הידע שלכם</a:t>
            </a:r>
            <a:r>
              <a:rPr lang="he-IL" dirty="0"/>
              <a:t> על המשחק מריו, כמפתחים אנושיים, בתהליך הלמידה.</a:t>
            </a:r>
          </a:p>
        </p:txBody>
      </p:sp>
    </p:spTree>
    <p:extLst>
      <p:ext uri="{BB962C8B-B14F-4D97-AF65-F5344CB8AC3E}">
        <p14:creationId xmlns:p14="http://schemas.microsoft.com/office/powerpoint/2010/main" val="2438693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האצה מבוססת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Similarities</a:t>
            </a:r>
            <a:endParaRPr lang="he-IL" dirty="0"/>
          </a:p>
        </p:txBody>
      </p:sp>
      <p:sp>
        <p:nvSpPr>
          <p:cNvPr id="3" name="מציין מיקום טקסט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531668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Similarities</a:t>
            </a:r>
            <a:endParaRPr lang="he-IL" dirty="0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>
          <a:xfrm>
            <a:off x="1143000" y="2057400"/>
            <a:ext cx="9872871" cy="4038600"/>
          </a:xfrm>
        </p:spPr>
        <p:txBody>
          <a:bodyPr/>
          <a:lstStyle/>
          <a:p>
            <a:r>
              <a:rPr lang="he-IL" dirty="0"/>
              <a:t>הרעיון שמאחורי שיטה זו הוא שבאמצעות הניסיון שקיבלנו מפעולה </a:t>
            </a:r>
            <a:r>
              <a:rPr lang="en-US" dirty="0"/>
              <a:t>a</a:t>
            </a:r>
            <a:r>
              <a:rPr lang="he-IL" dirty="0"/>
              <a:t> שבוצעה במצב </a:t>
            </a:r>
            <a:r>
              <a:rPr lang="en-US" dirty="0"/>
              <a:t>s</a:t>
            </a:r>
            <a:r>
              <a:rPr lang="he-IL" dirty="0"/>
              <a:t> מסוים נוכל לעדכן גם ערכים של זוגות (</a:t>
            </a:r>
            <a:r>
              <a:rPr lang="en-US" dirty="0"/>
              <a:t>s’, a’</a:t>
            </a:r>
            <a:r>
              <a:rPr lang="he-IL" dirty="0"/>
              <a:t>) הדומים לזוג (</a:t>
            </a:r>
            <a:r>
              <a:rPr lang="en-US" dirty="0"/>
              <a:t>s, a</a:t>
            </a:r>
            <a:r>
              <a:rPr lang="he-IL" dirty="0"/>
              <a:t>) על פי היגיון מסוים.</a:t>
            </a:r>
          </a:p>
          <a:p>
            <a:r>
              <a:rPr lang="he-IL" dirty="0"/>
              <a:t>כך אמנם לא נקטין את מרחב המצבים או הפעולות, אבל נוכל לנצל את הידע באופן טוב יותר, מה שיוביל גם למספר </a:t>
            </a:r>
            <a:r>
              <a:rPr lang="en-US" dirty="0"/>
              <a:t>episodes</a:t>
            </a:r>
            <a:r>
              <a:rPr lang="he-IL" dirty="0"/>
              <a:t> נדרש קטן יותר </a:t>
            </a:r>
          </a:p>
          <a:p>
            <a:r>
              <a:rPr lang="he-IL" dirty="0"/>
              <a:t>נוכל להגדיר "מדד זהות" בין כל שני זוגות "מצב-פעולה", כאשר 1 אומר שהזוגות זהים לגמרי ו-0 אומר שהזוגות שונים לגמרי. </a:t>
            </a:r>
          </a:p>
          <a:p>
            <a:pPr lvl="1"/>
            <a:r>
              <a:rPr lang="he-IL" dirty="0"/>
              <a:t>המדד יכול להיות מספרים לא שלמים בין 0 ל-1</a:t>
            </a:r>
          </a:p>
        </p:txBody>
      </p:sp>
    </p:spTree>
    <p:extLst>
      <p:ext uri="{BB962C8B-B14F-4D97-AF65-F5344CB8AC3E}">
        <p14:creationId xmlns:p14="http://schemas.microsoft.com/office/powerpoint/2010/main" val="984128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דוגמא (1)- דומיין איקס עיגול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2057400"/>
            <a:ext cx="9872871" cy="1196439"/>
          </a:xfrm>
        </p:spPr>
        <p:txBody>
          <a:bodyPr/>
          <a:lstStyle/>
          <a:p>
            <a:r>
              <a:rPr lang="he-IL" dirty="0"/>
              <a:t>נגדיר פעולה </a:t>
            </a:r>
            <a:r>
              <a:rPr lang="en-US" dirty="0"/>
              <a:t>X(a, b)</a:t>
            </a:r>
            <a:r>
              <a:rPr lang="he-IL" dirty="0"/>
              <a:t> בתור "שים </a:t>
            </a:r>
            <a:r>
              <a:rPr lang="en-US" dirty="0"/>
              <a:t>X</a:t>
            </a:r>
            <a:r>
              <a:rPr lang="he-IL" dirty="0"/>
              <a:t> בתא שבשורה ה-</a:t>
            </a:r>
            <a:r>
              <a:rPr lang="en-US" dirty="0"/>
              <a:t>a</a:t>
            </a:r>
            <a:r>
              <a:rPr lang="he-IL" dirty="0"/>
              <a:t> ובעמודה ה-</a:t>
            </a:r>
            <a:r>
              <a:rPr lang="en-US" dirty="0"/>
              <a:t>b</a:t>
            </a:r>
            <a:r>
              <a:rPr lang="he-IL" dirty="0"/>
              <a:t>"</a:t>
            </a:r>
          </a:p>
          <a:p>
            <a:r>
              <a:rPr lang="he-IL" dirty="0"/>
              <a:t>ניתן להגיד כי בין הזוגות הבאים קיים דמיון של 1, במובן ששניהם מובילים לניצחון של ה-</a:t>
            </a:r>
            <a:r>
              <a:rPr lang="en-US" dirty="0"/>
              <a:t>X</a:t>
            </a:r>
            <a:r>
              <a:rPr lang="he-IL" dirty="0"/>
              <a:t>: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2520542" y="4187261"/>
          <a:ext cx="1564569" cy="1112520"/>
        </p:xfrm>
        <a:graphic>
          <a:graphicData uri="http://schemas.openxmlformats.org/drawingml/2006/table">
            <a:tbl>
              <a:tblPr rtl="1" firstRow="1" bandRow="1">
                <a:tableStyleId>{D7AC3CCA-C797-4891-BE02-D94E43425B78}</a:tableStyleId>
              </a:tblPr>
              <a:tblGrid>
                <a:gridCol w="521523">
                  <a:extLst>
                    <a:ext uri="{9D8B030D-6E8A-4147-A177-3AD203B41FA5}">
                      <a16:colId xmlns:a16="http://schemas.microsoft.com/office/drawing/2014/main" xmlns="" val="1159024393"/>
                    </a:ext>
                  </a:extLst>
                </a:gridCol>
                <a:gridCol w="521523">
                  <a:extLst>
                    <a:ext uri="{9D8B030D-6E8A-4147-A177-3AD203B41FA5}">
                      <a16:colId xmlns:a16="http://schemas.microsoft.com/office/drawing/2014/main" xmlns="" val="2078822366"/>
                    </a:ext>
                  </a:extLst>
                </a:gridCol>
                <a:gridCol w="521523">
                  <a:extLst>
                    <a:ext uri="{9D8B030D-6E8A-4147-A177-3AD203B41FA5}">
                      <a16:colId xmlns:a16="http://schemas.microsoft.com/office/drawing/2014/main" xmlns="" val="28950631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rtl="1"/>
                      <a:endParaRPr lang="he-IL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b="1" dirty="0"/>
                        <a:t>X</a:t>
                      </a:r>
                      <a:endParaRPr lang="he-IL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b="1" dirty="0"/>
                        <a:t>X</a:t>
                      </a:r>
                      <a:endParaRPr lang="he-IL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3985934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1"/>
                      <a:endParaRPr lang="he-IL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b="1" dirty="0"/>
                        <a:t>O</a:t>
                      </a:r>
                      <a:endParaRPr lang="he-IL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endParaRPr lang="he-IL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8888458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1"/>
                      <a:endParaRPr lang="he-IL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endParaRPr lang="he-IL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b="1" dirty="0"/>
                        <a:t>O</a:t>
                      </a:r>
                      <a:endParaRPr lang="he-IL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33527115"/>
                  </a:ext>
                </a:extLst>
              </a:tr>
            </a:tbl>
          </a:graphicData>
        </a:graphic>
      </p:graphicFrame>
      <p:sp>
        <p:nvSpPr>
          <p:cNvPr id="5" name="Left Brace 4"/>
          <p:cNvSpPr/>
          <p:nvPr/>
        </p:nvSpPr>
        <p:spPr>
          <a:xfrm>
            <a:off x="2033653" y="3817245"/>
            <a:ext cx="486889" cy="1852551"/>
          </a:xfrm>
          <a:prstGeom prst="lef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6" name="Left Brace 5"/>
          <p:cNvSpPr/>
          <p:nvPr/>
        </p:nvSpPr>
        <p:spPr>
          <a:xfrm rot="10800000">
            <a:off x="5076069" y="3817245"/>
            <a:ext cx="486889" cy="1852551"/>
          </a:xfrm>
          <a:prstGeom prst="lef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7" name="Rectangle 6"/>
          <p:cNvSpPr/>
          <p:nvPr/>
        </p:nvSpPr>
        <p:spPr>
          <a:xfrm>
            <a:off x="4168109" y="4558854"/>
            <a:ext cx="11514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,    X(0, 2)</a:t>
            </a:r>
            <a:r>
              <a:rPr lang="he-IL" b="1" dirty="0"/>
              <a:t> 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/>
          </p:nvPr>
        </p:nvGraphicFramePr>
        <p:xfrm>
          <a:off x="7168709" y="4197871"/>
          <a:ext cx="1564569" cy="1112520"/>
        </p:xfrm>
        <a:graphic>
          <a:graphicData uri="http://schemas.openxmlformats.org/drawingml/2006/table">
            <a:tbl>
              <a:tblPr rtl="1" firstRow="1" bandRow="1">
                <a:tableStyleId>{D7AC3CCA-C797-4891-BE02-D94E43425B78}</a:tableStyleId>
              </a:tblPr>
              <a:tblGrid>
                <a:gridCol w="521523">
                  <a:extLst>
                    <a:ext uri="{9D8B030D-6E8A-4147-A177-3AD203B41FA5}">
                      <a16:colId xmlns:a16="http://schemas.microsoft.com/office/drawing/2014/main" xmlns="" val="1159024393"/>
                    </a:ext>
                  </a:extLst>
                </a:gridCol>
                <a:gridCol w="521523">
                  <a:extLst>
                    <a:ext uri="{9D8B030D-6E8A-4147-A177-3AD203B41FA5}">
                      <a16:colId xmlns:a16="http://schemas.microsoft.com/office/drawing/2014/main" xmlns="" val="2078822366"/>
                    </a:ext>
                  </a:extLst>
                </a:gridCol>
                <a:gridCol w="521523">
                  <a:extLst>
                    <a:ext uri="{9D8B030D-6E8A-4147-A177-3AD203B41FA5}">
                      <a16:colId xmlns:a16="http://schemas.microsoft.com/office/drawing/2014/main" xmlns="" val="28950631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rtl="1"/>
                      <a:endParaRPr lang="he-IL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b="1" dirty="0"/>
                        <a:t>X</a:t>
                      </a:r>
                      <a:endParaRPr lang="he-IL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b="1" dirty="0"/>
                        <a:t>O</a:t>
                      </a:r>
                      <a:endParaRPr lang="he-IL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3985934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1"/>
                      <a:endParaRPr lang="he-IL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b="1" dirty="0"/>
                        <a:t>X</a:t>
                      </a:r>
                      <a:endParaRPr lang="he-IL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b="1" dirty="0"/>
                        <a:t>O</a:t>
                      </a:r>
                      <a:endParaRPr lang="he-IL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8888458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1"/>
                      <a:endParaRPr lang="he-IL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endParaRPr lang="he-IL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endParaRPr lang="he-IL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33527115"/>
                  </a:ext>
                </a:extLst>
              </a:tr>
            </a:tbl>
          </a:graphicData>
        </a:graphic>
      </p:graphicFrame>
      <p:sp>
        <p:nvSpPr>
          <p:cNvPr id="9" name="Left Brace 8"/>
          <p:cNvSpPr/>
          <p:nvPr/>
        </p:nvSpPr>
        <p:spPr>
          <a:xfrm>
            <a:off x="6681820" y="3827855"/>
            <a:ext cx="486889" cy="1852551"/>
          </a:xfrm>
          <a:prstGeom prst="lef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10" name="Left Brace 9"/>
          <p:cNvSpPr/>
          <p:nvPr/>
        </p:nvSpPr>
        <p:spPr>
          <a:xfrm rot="10800000">
            <a:off x="9724236" y="3827855"/>
            <a:ext cx="486889" cy="1852551"/>
          </a:xfrm>
          <a:prstGeom prst="lef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11" name="Rectangle 10"/>
          <p:cNvSpPr/>
          <p:nvPr/>
        </p:nvSpPr>
        <p:spPr>
          <a:xfrm>
            <a:off x="8816276" y="4569464"/>
            <a:ext cx="11514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,    X(2, 1)</a:t>
            </a:r>
            <a:r>
              <a:rPr lang="he-IL" b="1" dirty="0"/>
              <a:t> </a:t>
            </a:r>
          </a:p>
        </p:txBody>
      </p:sp>
      <p:sp>
        <p:nvSpPr>
          <p:cNvPr id="12" name="Rectangle 6"/>
          <p:cNvSpPr/>
          <p:nvPr/>
        </p:nvSpPr>
        <p:spPr>
          <a:xfrm>
            <a:off x="2938344" y="5341852"/>
            <a:ext cx="212269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/>
              <a:t>state 		action</a:t>
            </a:r>
            <a:endParaRPr lang="he-IL" sz="1600" b="1" dirty="0"/>
          </a:p>
        </p:txBody>
      </p:sp>
      <p:sp>
        <p:nvSpPr>
          <p:cNvPr id="13" name="Rectangle 6"/>
          <p:cNvSpPr/>
          <p:nvPr/>
        </p:nvSpPr>
        <p:spPr>
          <a:xfrm>
            <a:off x="7631971" y="5335913"/>
            <a:ext cx="212269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/>
              <a:t>state 		action</a:t>
            </a:r>
            <a:endParaRPr lang="he-IL" sz="1600" b="1" dirty="0"/>
          </a:p>
        </p:txBody>
      </p:sp>
    </p:spTree>
    <p:extLst>
      <p:ext uri="{BB962C8B-B14F-4D97-AF65-F5344CB8AC3E}">
        <p14:creationId xmlns:p14="http://schemas.microsoft.com/office/powerpoint/2010/main" val="12847873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דוגמא (2)- דומיין איקס עיגול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2057400"/>
            <a:ext cx="9872871" cy="1196439"/>
          </a:xfrm>
        </p:spPr>
        <p:txBody>
          <a:bodyPr/>
          <a:lstStyle/>
          <a:p>
            <a:r>
              <a:rPr lang="he-IL" dirty="0"/>
              <a:t>כמו כן, ניתן להגיד כי בין הזוגות הבאים קיים דמיון של 1, במובן ששניהם מובילים לאותו המצב בדיוק: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2520542" y="4187261"/>
          <a:ext cx="1564569" cy="1112520"/>
        </p:xfrm>
        <a:graphic>
          <a:graphicData uri="http://schemas.openxmlformats.org/drawingml/2006/table">
            <a:tbl>
              <a:tblPr rtl="1" firstRow="1" bandRow="1">
                <a:tableStyleId>{D7AC3CCA-C797-4891-BE02-D94E43425B78}</a:tableStyleId>
              </a:tblPr>
              <a:tblGrid>
                <a:gridCol w="521523">
                  <a:extLst>
                    <a:ext uri="{9D8B030D-6E8A-4147-A177-3AD203B41FA5}">
                      <a16:colId xmlns:a16="http://schemas.microsoft.com/office/drawing/2014/main" xmlns="" val="1159024393"/>
                    </a:ext>
                  </a:extLst>
                </a:gridCol>
                <a:gridCol w="521523">
                  <a:extLst>
                    <a:ext uri="{9D8B030D-6E8A-4147-A177-3AD203B41FA5}">
                      <a16:colId xmlns:a16="http://schemas.microsoft.com/office/drawing/2014/main" xmlns="" val="2078822366"/>
                    </a:ext>
                  </a:extLst>
                </a:gridCol>
                <a:gridCol w="521523">
                  <a:extLst>
                    <a:ext uri="{9D8B030D-6E8A-4147-A177-3AD203B41FA5}">
                      <a16:colId xmlns:a16="http://schemas.microsoft.com/office/drawing/2014/main" xmlns="" val="28950631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rtl="1"/>
                      <a:endParaRPr lang="he-IL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b="1" dirty="0"/>
                        <a:t>X</a:t>
                      </a:r>
                      <a:endParaRPr lang="he-IL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endParaRPr lang="he-IL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3985934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1"/>
                      <a:endParaRPr lang="he-IL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b="1" dirty="0"/>
                        <a:t>O</a:t>
                      </a:r>
                      <a:endParaRPr lang="he-IL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endParaRPr lang="he-IL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8888458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1"/>
                      <a:endParaRPr lang="he-IL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endParaRPr lang="he-IL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b="1" dirty="0"/>
                        <a:t>O</a:t>
                      </a:r>
                      <a:endParaRPr lang="he-IL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33527115"/>
                  </a:ext>
                </a:extLst>
              </a:tr>
            </a:tbl>
          </a:graphicData>
        </a:graphic>
      </p:graphicFrame>
      <p:sp>
        <p:nvSpPr>
          <p:cNvPr id="5" name="Left Brace 4"/>
          <p:cNvSpPr/>
          <p:nvPr/>
        </p:nvSpPr>
        <p:spPr>
          <a:xfrm>
            <a:off x="2033653" y="3817245"/>
            <a:ext cx="486889" cy="1852551"/>
          </a:xfrm>
          <a:prstGeom prst="lef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6" name="Left Brace 5"/>
          <p:cNvSpPr/>
          <p:nvPr/>
        </p:nvSpPr>
        <p:spPr>
          <a:xfrm rot="10800000">
            <a:off x="5076069" y="3817245"/>
            <a:ext cx="486889" cy="1852551"/>
          </a:xfrm>
          <a:prstGeom prst="lef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7" name="Rectangle 6"/>
          <p:cNvSpPr/>
          <p:nvPr/>
        </p:nvSpPr>
        <p:spPr>
          <a:xfrm>
            <a:off x="4168109" y="4558854"/>
            <a:ext cx="11514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,    X(0, 0)</a:t>
            </a:r>
            <a:r>
              <a:rPr lang="he-IL" b="1" dirty="0"/>
              <a:t> 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/>
          </p:nvPr>
        </p:nvGraphicFramePr>
        <p:xfrm>
          <a:off x="7168709" y="4197871"/>
          <a:ext cx="1564569" cy="1112520"/>
        </p:xfrm>
        <a:graphic>
          <a:graphicData uri="http://schemas.openxmlformats.org/drawingml/2006/table">
            <a:tbl>
              <a:tblPr rtl="1" firstRow="1" bandRow="1">
                <a:tableStyleId>{D7AC3CCA-C797-4891-BE02-D94E43425B78}</a:tableStyleId>
              </a:tblPr>
              <a:tblGrid>
                <a:gridCol w="521523">
                  <a:extLst>
                    <a:ext uri="{9D8B030D-6E8A-4147-A177-3AD203B41FA5}">
                      <a16:colId xmlns:a16="http://schemas.microsoft.com/office/drawing/2014/main" xmlns="" val="1159024393"/>
                    </a:ext>
                  </a:extLst>
                </a:gridCol>
                <a:gridCol w="521523">
                  <a:extLst>
                    <a:ext uri="{9D8B030D-6E8A-4147-A177-3AD203B41FA5}">
                      <a16:colId xmlns:a16="http://schemas.microsoft.com/office/drawing/2014/main" xmlns="" val="2078822366"/>
                    </a:ext>
                  </a:extLst>
                </a:gridCol>
                <a:gridCol w="521523">
                  <a:extLst>
                    <a:ext uri="{9D8B030D-6E8A-4147-A177-3AD203B41FA5}">
                      <a16:colId xmlns:a16="http://schemas.microsoft.com/office/drawing/2014/main" xmlns="" val="28950631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rtl="1"/>
                      <a:endParaRPr lang="he-IL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endParaRPr lang="he-IL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b="1" dirty="0"/>
                        <a:t>X</a:t>
                      </a:r>
                      <a:endParaRPr lang="he-IL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3985934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1"/>
                      <a:endParaRPr lang="he-IL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b="1" dirty="0"/>
                        <a:t>O</a:t>
                      </a:r>
                      <a:endParaRPr lang="he-IL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endParaRPr lang="he-IL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8888458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1"/>
                      <a:endParaRPr lang="he-IL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endParaRPr lang="he-IL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b="1" dirty="0"/>
                        <a:t>O</a:t>
                      </a:r>
                      <a:endParaRPr lang="he-IL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33527115"/>
                  </a:ext>
                </a:extLst>
              </a:tr>
            </a:tbl>
          </a:graphicData>
        </a:graphic>
      </p:graphicFrame>
      <p:sp>
        <p:nvSpPr>
          <p:cNvPr id="9" name="Left Brace 8"/>
          <p:cNvSpPr/>
          <p:nvPr/>
        </p:nvSpPr>
        <p:spPr>
          <a:xfrm>
            <a:off x="6681820" y="3827855"/>
            <a:ext cx="486889" cy="1852551"/>
          </a:xfrm>
          <a:prstGeom prst="lef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10" name="Left Brace 9"/>
          <p:cNvSpPr/>
          <p:nvPr/>
        </p:nvSpPr>
        <p:spPr>
          <a:xfrm rot="10800000">
            <a:off x="9724236" y="3827855"/>
            <a:ext cx="486889" cy="1852551"/>
          </a:xfrm>
          <a:prstGeom prst="lef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11" name="Rectangle 10"/>
          <p:cNvSpPr/>
          <p:nvPr/>
        </p:nvSpPr>
        <p:spPr>
          <a:xfrm>
            <a:off x="8816276" y="4569464"/>
            <a:ext cx="11514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,    X(0, 1)</a:t>
            </a:r>
            <a:r>
              <a:rPr lang="he-IL" b="1" dirty="0"/>
              <a:t> </a:t>
            </a:r>
          </a:p>
        </p:txBody>
      </p:sp>
      <p:sp>
        <p:nvSpPr>
          <p:cNvPr id="12" name="Rectangle 6"/>
          <p:cNvSpPr/>
          <p:nvPr/>
        </p:nvSpPr>
        <p:spPr>
          <a:xfrm>
            <a:off x="2938344" y="5341852"/>
            <a:ext cx="212269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/>
              <a:t>state 		action</a:t>
            </a:r>
            <a:endParaRPr lang="he-IL" sz="1600" b="1" dirty="0"/>
          </a:p>
        </p:txBody>
      </p:sp>
      <p:sp>
        <p:nvSpPr>
          <p:cNvPr id="13" name="Rectangle 6"/>
          <p:cNvSpPr/>
          <p:nvPr/>
        </p:nvSpPr>
        <p:spPr>
          <a:xfrm>
            <a:off x="7631971" y="5335913"/>
            <a:ext cx="212269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/>
              <a:t>state 		action</a:t>
            </a:r>
            <a:endParaRPr lang="he-IL" sz="1600" b="1" dirty="0"/>
          </a:p>
        </p:txBody>
      </p:sp>
    </p:spTree>
    <p:extLst>
      <p:ext uri="{BB962C8B-B14F-4D97-AF65-F5344CB8AC3E}">
        <p14:creationId xmlns:p14="http://schemas.microsoft.com/office/powerpoint/2010/main" val="19086049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דוגמא (3)- דומיין איקס עיגול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2057400"/>
            <a:ext cx="9872871" cy="1196439"/>
          </a:xfrm>
        </p:spPr>
        <p:txBody>
          <a:bodyPr/>
          <a:lstStyle/>
          <a:p>
            <a:r>
              <a:rPr lang="he-IL" dirty="0"/>
              <a:t>ניתן להגיד כי בין הזוגות הבאים קיים דמיון של 0.6, במובן ששניהם מובילים למצב שרחוק בצעד אחד מניצחון, אבל כיוון שהפריסה של ה-</a:t>
            </a:r>
            <a:r>
              <a:rPr lang="en-US" dirty="0"/>
              <a:t>O</a:t>
            </a:r>
            <a:r>
              <a:rPr lang="he-IL" dirty="0"/>
              <a:t> שונה בין שני המצבים הדמיון לא מלא: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2520542" y="4187261"/>
          <a:ext cx="1564569" cy="1112520"/>
        </p:xfrm>
        <a:graphic>
          <a:graphicData uri="http://schemas.openxmlformats.org/drawingml/2006/table">
            <a:tbl>
              <a:tblPr rtl="1" firstRow="1" bandRow="1">
                <a:tableStyleId>{D7AC3CCA-C797-4891-BE02-D94E43425B78}</a:tableStyleId>
              </a:tblPr>
              <a:tblGrid>
                <a:gridCol w="521523">
                  <a:extLst>
                    <a:ext uri="{9D8B030D-6E8A-4147-A177-3AD203B41FA5}">
                      <a16:colId xmlns:a16="http://schemas.microsoft.com/office/drawing/2014/main" xmlns="" val="1159024393"/>
                    </a:ext>
                  </a:extLst>
                </a:gridCol>
                <a:gridCol w="521523">
                  <a:extLst>
                    <a:ext uri="{9D8B030D-6E8A-4147-A177-3AD203B41FA5}">
                      <a16:colId xmlns:a16="http://schemas.microsoft.com/office/drawing/2014/main" xmlns="" val="2078822366"/>
                    </a:ext>
                  </a:extLst>
                </a:gridCol>
                <a:gridCol w="521523">
                  <a:extLst>
                    <a:ext uri="{9D8B030D-6E8A-4147-A177-3AD203B41FA5}">
                      <a16:colId xmlns:a16="http://schemas.microsoft.com/office/drawing/2014/main" xmlns="" val="28950631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en-US" b="1" dirty="0"/>
                        <a:t>X</a:t>
                      </a:r>
                      <a:endParaRPr lang="he-IL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endParaRPr lang="he-IL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b="1" dirty="0"/>
                        <a:t>O</a:t>
                      </a:r>
                      <a:endParaRPr lang="he-IL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3985934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1"/>
                      <a:endParaRPr lang="he-IL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endParaRPr lang="he-IL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b="1" dirty="0"/>
                        <a:t>O</a:t>
                      </a:r>
                      <a:endParaRPr lang="he-IL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8888458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1"/>
                      <a:endParaRPr lang="he-IL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endParaRPr lang="he-IL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endParaRPr lang="he-IL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33527115"/>
                  </a:ext>
                </a:extLst>
              </a:tr>
            </a:tbl>
          </a:graphicData>
        </a:graphic>
      </p:graphicFrame>
      <p:sp>
        <p:nvSpPr>
          <p:cNvPr id="5" name="Left Brace 4"/>
          <p:cNvSpPr/>
          <p:nvPr/>
        </p:nvSpPr>
        <p:spPr>
          <a:xfrm>
            <a:off x="2033653" y="3817245"/>
            <a:ext cx="486889" cy="1852551"/>
          </a:xfrm>
          <a:prstGeom prst="lef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6" name="Left Brace 5"/>
          <p:cNvSpPr/>
          <p:nvPr/>
        </p:nvSpPr>
        <p:spPr>
          <a:xfrm rot="10800000">
            <a:off x="5076069" y="3817245"/>
            <a:ext cx="486889" cy="1852551"/>
          </a:xfrm>
          <a:prstGeom prst="lef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7" name="Rectangle 6"/>
          <p:cNvSpPr/>
          <p:nvPr/>
        </p:nvSpPr>
        <p:spPr>
          <a:xfrm>
            <a:off x="4168109" y="4558854"/>
            <a:ext cx="11514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,    X(1, 1)</a:t>
            </a:r>
            <a:r>
              <a:rPr lang="he-IL" b="1" dirty="0"/>
              <a:t> 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/>
          </p:nvPr>
        </p:nvGraphicFramePr>
        <p:xfrm>
          <a:off x="7168709" y="4197871"/>
          <a:ext cx="1564569" cy="1112520"/>
        </p:xfrm>
        <a:graphic>
          <a:graphicData uri="http://schemas.openxmlformats.org/drawingml/2006/table">
            <a:tbl>
              <a:tblPr rtl="1" firstRow="1" bandRow="1">
                <a:tableStyleId>{D7AC3CCA-C797-4891-BE02-D94E43425B78}</a:tableStyleId>
              </a:tblPr>
              <a:tblGrid>
                <a:gridCol w="521523">
                  <a:extLst>
                    <a:ext uri="{9D8B030D-6E8A-4147-A177-3AD203B41FA5}">
                      <a16:colId xmlns:a16="http://schemas.microsoft.com/office/drawing/2014/main" xmlns="" val="1159024393"/>
                    </a:ext>
                  </a:extLst>
                </a:gridCol>
                <a:gridCol w="521523">
                  <a:extLst>
                    <a:ext uri="{9D8B030D-6E8A-4147-A177-3AD203B41FA5}">
                      <a16:colId xmlns:a16="http://schemas.microsoft.com/office/drawing/2014/main" xmlns="" val="2078822366"/>
                    </a:ext>
                  </a:extLst>
                </a:gridCol>
                <a:gridCol w="521523">
                  <a:extLst>
                    <a:ext uri="{9D8B030D-6E8A-4147-A177-3AD203B41FA5}">
                      <a16:colId xmlns:a16="http://schemas.microsoft.com/office/drawing/2014/main" xmlns="" val="28950631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rtl="1"/>
                      <a:endParaRPr lang="he-IL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endParaRPr lang="he-IL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b="1" dirty="0"/>
                        <a:t>X</a:t>
                      </a:r>
                      <a:endParaRPr lang="he-IL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3985934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en-US" b="1" dirty="0"/>
                        <a:t>O</a:t>
                      </a:r>
                      <a:endParaRPr lang="he-IL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endParaRPr lang="he-IL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endParaRPr lang="he-IL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8888458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1"/>
                      <a:endParaRPr lang="he-IL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b="1" dirty="0"/>
                        <a:t>O</a:t>
                      </a:r>
                      <a:endParaRPr lang="he-IL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endParaRPr lang="he-IL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33527115"/>
                  </a:ext>
                </a:extLst>
              </a:tr>
            </a:tbl>
          </a:graphicData>
        </a:graphic>
      </p:graphicFrame>
      <p:sp>
        <p:nvSpPr>
          <p:cNvPr id="9" name="Left Brace 8"/>
          <p:cNvSpPr/>
          <p:nvPr/>
        </p:nvSpPr>
        <p:spPr>
          <a:xfrm>
            <a:off x="6681820" y="3827855"/>
            <a:ext cx="486889" cy="1852551"/>
          </a:xfrm>
          <a:prstGeom prst="lef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10" name="Left Brace 9"/>
          <p:cNvSpPr/>
          <p:nvPr/>
        </p:nvSpPr>
        <p:spPr>
          <a:xfrm rot="10800000">
            <a:off x="9724236" y="3827855"/>
            <a:ext cx="486889" cy="1852551"/>
          </a:xfrm>
          <a:prstGeom prst="lef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11" name="Rectangle 10"/>
          <p:cNvSpPr/>
          <p:nvPr/>
        </p:nvSpPr>
        <p:spPr>
          <a:xfrm>
            <a:off x="8816276" y="4569464"/>
            <a:ext cx="11514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,    X(1, 0)</a:t>
            </a:r>
            <a:r>
              <a:rPr lang="he-IL" b="1" dirty="0"/>
              <a:t> </a:t>
            </a:r>
          </a:p>
        </p:txBody>
      </p:sp>
      <p:sp>
        <p:nvSpPr>
          <p:cNvPr id="12" name="Rectangle 6"/>
          <p:cNvSpPr/>
          <p:nvPr/>
        </p:nvSpPr>
        <p:spPr>
          <a:xfrm>
            <a:off x="2938344" y="5341852"/>
            <a:ext cx="212269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/>
              <a:t>state 		action</a:t>
            </a:r>
            <a:endParaRPr lang="he-IL" sz="1600" b="1" dirty="0"/>
          </a:p>
        </p:txBody>
      </p:sp>
      <p:sp>
        <p:nvSpPr>
          <p:cNvPr id="13" name="Rectangle 6"/>
          <p:cNvSpPr/>
          <p:nvPr/>
        </p:nvSpPr>
        <p:spPr>
          <a:xfrm>
            <a:off x="7631971" y="5335913"/>
            <a:ext cx="212269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/>
              <a:t>state 		action</a:t>
            </a:r>
            <a:endParaRPr lang="he-IL" sz="1600" b="1" dirty="0"/>
          </a:p>
        </p:txBody>
      </p:sp>
    </p:spTree>
    <p:extLst>
      <p:ext uri="{BB962C8B-B14F-4D97-AF65-F5344CB8AC3E}">
        <p14:creationId xmlns:p14="http://schemas.microsoft.com/office/powerpoint/2010/main" val="34164689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התערבות בתהליך הלמידה של הסוכן</a:t>
            </a:r>
          </a:p>
        </p:txBody>
      </p:sp>
      <p:graphicFrame>
        <p:nvGraphicFramePr>
          <p:cNvPr id="6" name="מציין מיקום תוכן 5"/>
          <p:cNvGraphicFramePr>
            <a:graphicFrameLocks noGrp="1"/>
          </p:cNvGraphicFramePr>
          <p:nvPr>
            <p:ph idx="1"/>
            <p:extLst/>
          </p:nvPr>
        </p:nvGraphicFramePr>
        <p:xfrm>
          <a:off x="1143000" y="2057400"/>
          <a:ext cx="9872663" cy="4038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חץ: מעוקל למעלה 9"/>
          <p:cNvSpPr/>
          <p:nvPr/>
        </p:nvSpPr>
        <p:spPr>
          <a:xfrm rot="10800000">
            <a:off x="1451728" y="2083328"/>
            <a:ext cx="9125146" cy="1084078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11118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אופן ההשתלבות בתהליך הלמידה</a:t>
            </a:r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e-IL" dirty="0"/>
              <a:t>המשימה שלכם היא לממש פונקציה שמקבלת את המצב הקודם (</a:t>
            </a:r>
            <a:r>
              <a:rPr lang="en-US" dirty="0"/>
              <a:t>s</a:t>
            </a:r>
            <a:r>
              <a:rPr lang="he-IL" dirty="0"/>
              <a:t>) ואת הפעולה שהסוכן ביצע (</a:t>
            </a:r>
            <a:r>
              <a:rPr lang="en-US" dirty="0"/>
              <a:t>a</a:t>
            </a:r>
            <a:r>
              <a:rPr lang="he-IL" dirty="0"/>
              <a:t>) ומחזירה את רשימת כל זוגות ה"מצב-פעולה" הנוספים שלהבנתכם דומים לזוג (</a:t>
            </a:r>
            <a:r>
              <a:rPr lang="en-US" dirty="0"/>
              <a:t>s, a</a:t>
            </a:r>
            <a:r>
              <a:rPr lang="he-IL" dirty="0"/>
              <a:t>) ושתרצו לעדכן, בצירוף מדד דמיון לכל זוג כזה.</a:t>
            </a:r>
          </a:p>
          <a:p>
            <a:r>
              <a:rPr lang="he-IL" dirty="0"/>
              <a:t>שימו לב! אינכם נדרשים לתת מדד דמיון לכל זוג "מצב-פעולה" אפשרי, אלא רק לכאלה שלהבנתכם דומים מספיק לזוג (</a:t>
            </a:r>
            <a:r>
              <a:rPr lang="en-US" dirty="0"/>
              <a:t>s, a</a:t>
            </a:r>
            <a:r>
              <a:rPr lang="he-IL" dirty="0"/>
              <a:t>) הנוכחי.</a:t>
            </a:r>
          </a:p>
          <a:p>
            <a:r>
              <a:rPr lang="he-IL" dirty="0"/>
              <a:t>בנוסף, עליכם לבחור את הזוגות הדומים בזהירות, שכן הגדרת זוגות שאינם דומים בפועל ככאלה שדומים </a:t>
            </a:r>
            <a:r>
              <a:rPr lang="he-IL" b="1" dirty="0"/>
              <a:t>עלולה לפגוע בתהליך הלמידה באופן משמעותי</a:t>
            </a:r>
            <a:r>
              <a:rPr lang="he-IL" dirty="0"/>
              <a:t>.</a:t>
            </a:r>
          </a:p>
          <a:p>
            <a:pPr marL="45720" indent="0">
              <a:buNone/>
            </a:pP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42608079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אופן מימוש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e-IL" sz="2000" b="1" dirty="0"/>
              <a:t>עליכם לממש את הפונקציה </a:t>
            </a:r>
            <a:r>
              <a:rPr lang="en-US" sz="2000" b="1" dirty="0" err="1"/>
              <a:t>getSimilarityRecords</a:t>
            </a:r>
            <a:r>
              <a:rPr lang="he-IL" sz="2000" b="1" dirty="0"/>
              <a:t> של המחלקה </a:t>
            </a:r>
            <a:r>
              <a:rPr lang="en-US" sz="2000" b="1" dirty="0" err="1"/>
              <a:t>SimilarityManager</a:t>
            </a:r>
            <a:endParaRPr lang="en-US" sz="2000" b="1" dirty="0"/>
          </a:p>
          <a:p>
            <a:r>
              <a:rPr lang="he-IL" sz="2000" dirty="0"/>
              <a:t>עליכם להוסיף לרשימה </a:t>
            </a:r>
            <a:r>
              <a:rPr lang="en-US" sz="2000" dirty="0" err="1"/>
              <a:t>similarityRecords</a:t>
            </a:r>
            <a:r>
              <a:rPr lang="he-IL" sz="2000" dirty="0"/>
              <a:t> את כל הזוגות הדומים הרלוונטיים, בצירוף מדד </a:t>
            </a:r>
            <a:r>
              <a:rPr lang="en-US" sz="2000" dirty="0"/>
              <a:t>similarity factor</a:t>
            </a:r>
            <a:r>
              <a:rPr lang="he-IL" sz="2000" dirty="0"/>
              <a:t> לכל זוג שכזה.</a:t>
            </a:r>
          </a:p>
          <a:p>
            <a:r>
              <a:rPr lang="he-IL" sz="2000"/>
              <a:t>תיאור מלא של מבנה הפרמטרים שהפונקציה מקבלת מצוי בתיעוד הפונקציה בקוד.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5739" y="4144488"/>
            <a:ext cx="9027391" cy="2713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9838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אופן הרצת הקוד</a:t>
            </a:r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e-IL" dirty="0"/>
              <a:t>לחיצה על כפתור ה-</a:t>
            </a:r>
            <a:r>
              <a:rPr lang="en-US" dirty="0"/>
              <a:t>play</a:t>
            </a:r>
            <a:r>
              <a:rPr lang="he-IL" dirty="0"/>
              <a:t> הירוק בפינה הימנית עליונה תריץ את הקוד</a:t>
            </a:r>
          </a:p>
          <a:p>
            <a:r>
              <a:rPr lang="he-IL" dirty="0"/>
              <a:t>כשהריצה תחל, יעלה גרף שמציג את תהליך הלמידה-</a:t>
            </a:r>
          </a:p>
          <a:p>
            <a:pPr lvl="1"/>
            <a:r>
              <a:rPr lang="he-IL" dirty="0"/>
              <a:t>בציר </a:t>
            </a:r>
            <a:r>
              <a:rPr lang="en-US" dirty="0"/>
              <a:t>X</a:t>
            </a:r>
            <a:r>
              <a:rPr lang="he-IL" dirty="0"/>
              <a:t>- מספר ה-</a:t>
            </a:r>
            <a:r>
              <a:rPr lang="en-US" dirty="0"/>
              <a:t>episodes</a:t>
            </a:r>
            <a:r>
              <a:rPr lang="he-IL" dirty="0"/>
              <a:t> שעברו (בכפולות של 100)</a:t>
            </a:r>
          </a:p>
          <a:p>
            <a:pPr lvl="1"/>
            <a:r>
              <a:rPr lang="he-IL" dirty="0"/>
              <a:t>בציר </a:t>
            </a:r>
            <a:r>
              <a:rPr lang="en-US" dirty="0"/>
              <a:t>Y</a:t>
            </a:r>
            <a:r>
              <a:rPr lang="he-IL" dirty="0"/>
              <a:t>- ממוצע הנקודות שמריו צבר בכל </a:t>
            </a:r>
            <a:r>
              <a:rPr lang="en-US" dirty="0"/>
              <a:t>episode</a:t>
            </a:r>
            <a:r>
              <a:rPr lang="he-IL" dirty="0"/>
              <a:t> על </a:t>
            </a:r>
            <a:r>
              <a:rPr lang="en-US" dirty="0"/>
              <a:t/>
            </a:r>
            <a:br>
              <a:rPr lang="en-US" dirty="0"/>
            </a:br>
            <a:r>
              <a:rPr lang="he-IL" dirty="0"/>
              <a:t>100 ה-</a:t>
            </a:r>
            <a:r>
              <a:rPr lang="en-US" dirty="0"/>
              <a:t>episodes</a:t>
            </a:r>
            <a:r>
              <a:rPr lang="he-IL" dirty="0"/>
              <a:t> האחרונים</a:t>
            </a:r>
          </a:p>
          <a:p>
            <a:r>
              <a:rPr lang="he-IL" dirty="0"/>
              <a:t>בסיום תהליך הלמידה, יופיע בקצה כל קו בגרף ציון של כמה זמן לקח תהליך הלמידה וכן מה ממוצע הנקודות האחרון אליו התהליך הגיע. (דוגמא בשקף הבא)</a:t>
            </a:r>
          </a:p>
          <a:p>
            <a:r>
              <a:rPr lang="he-IL" dirty="0"/>
              <a:t>סגירת חלון הגרף תעצור את הריצה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715" y="1965960"/>
            <a:ext cx="2600325" cy="168592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 flipV="1">
            <a:off x="1971304" y="2033650"/>
            <a:ext cx="249380" cy="2493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6054714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למי שלא מכיר- הדגמה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e-IL" dirty="0"/>
              <a:t>גרסת </a:t>
            </a:r>
            <a:r>
              <a:rPr lang="en-US" dirty="0"/>
              <a:t>Online</a:t>
            </a:r>
            <a:r>
              <a:rPr lang="he-IL" dirty="0"/>
              <a:t> של המשחק:</a:t>
            </a:r>
          </a:p>
          <a:p>
            <a:pPr marL="45720" indent="0" algn="ctr">
              <a:buNone/>
            </a:pPr>
            <a:r>
              <a:rPr lang="en-US" dirty="0">
                <a:hlinkClick r:id="rId2"/>
              </a:rPr>
              <a:t>http://oldschool.org.il/mario.html</a:t>
            </a:r>
            <a:endParaRPr lang="he-IL" dirty="0"/>
          </a:p>
          <a:p>
            <a:pPr marL="45720" indent="0">
              <a:buNone/>
            </a:pPr>
            <a:endParaRPr lang="he-IL" dirty="0"/>
          </a:p>
          <a:p>
            <a:pPr marL="45720" indent="0">
              <a:buNone/>
            </a:pPr>
            <a:endParaRPr lang="he-IL" dirty="0"/>
          </a:p>
          <a:p>
            <a:endParaRPr lang="he-IL" dirty="0"/>
          </a:p>
        </p:txBody>
      </p:sp>
      <p:sp>
        <p:nvSpPr>
          <p:cNvPr id="5" name="AutoShape 2" descr="https://i.giphy.com/jc1dl9ywZPryw.webp"/>
          <p:cNvSpPr>
            <a:spLocks noChangeAspect="1" noChangeArrowheads="1"/>
          </p:cNvSpPr>
          <p:nvPr/>
        </p:nvSpPr>
        <p:spPr bwMode="auto">
          <a:xfrm>
            <a:off x="1197133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pic>
        <p:nvPicPr>
          <p:cNvPr id="1029" name="Picture 5" descr="Related image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1370" y="3257679"/>
            <a:ext cx="3387495" cy="3175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40229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806"/>
            <a:ext cx="12192000" cy="67299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805825" y="3442867"/>
            <a:ext cx="2850078" cy="1754326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txBody>
          <a:bodyPr wrap="square" rtlCol="1">
            <a:spAutoFit/>
          </a:bodyPr>
          <a:lstStyle/>
          <a:p>
            <a:pPr algn="ctr" rtl="1"/>
            <a:r>
              <a:rPr lang="he-IL" b="1" dirty="0"/>
              <a:t>בדוגמא זו, לתהליך ה-</a:t>
            </a:r>
            <a:r>
              <a:rPr lang="en-US" b="1" dirty="0"/>
              <a:t> </a:t>
            </a:r>
            <a:r>
              <a:rPr lang="en-US" b="1" dirty="0" err="1"/>
              <a:t>BasicQLearning</a:t>
            </a:r>
            <a:r>
              <a:rPr lang="he-IL" b="1" dirty="0"/>
              <a:t> לקח 229 שניות להשלים </a:t>
            </a:r>
            <a:r>
              <a:rPr lang="en-US" b="1" dirty="0"/>
              <a:t>10k episodes</a:t>
            </a:r>
            <a:r>
              <a:rPr lang="he-IL" b="1" dirty="0"/>
              <a:t>, והוא הגיע לממוצע של 1053 נקודות במשחק</a:t>
            </a:r>
          </a:p>
        </p:txBody>
      </p:sp>
      <p:cxnSp>
        <p:nvCxnSpPr>
          <p:cNvPr id="7" name="Curved Connector 6"/>
          <p:cNvCxnSpPr>
            <a:stCxn id="5" idx="0"/>
          </p:cNvCxnSpPr>
          <p:nvPr/>
        </p:nvCxnSpPr>
        <p:spPr>
          <a:xfrm rot="5400000" flipH="1" flipV="1">
            <a:off x="9824488" y="1700789"/>
            <a:ext cx="2148454" cy="1335703"/>
          </a:xfrm>
          <a:prstGeom prst="curvedConnector3">
            <a:avLst>
              <a:gd name="adj1" fmla="val 50000"/>
            </a:avLst>
          </a:prstGeom>
          <a:ln w="381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025736" y="3705322"/>
            <a:ext cx="0" cy="2265115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>
            <a:off x="855023" y="3694648"/>
            <a:ext cx="3170713" cy="10674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356044" y="3719865"/>
            <a:ext cx="2850078" cy="1477328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txBody>
          <a:bodyPr wrap="square" rtlCol="1">
            <a:spAutoFit/>
          </a:bodyPr>
          <a:lstStyle/>
          <a:p>
            <a:pPr algn="ctr" rtl="1"/>
            <a:r>
              <a:rPr lang="he-IL" b="1" dirty="0"/>
              <a:t>ניתן לראות שבתהליך ה-</a:t>
            </a:r>
            <a:r>
              <a:rPr lang="en-US" b="1" dirty="0" err="1"/>
              <a:t>BasicQLearning</a:t>
            </a:r>
            <a:r>
              <a:rPr lang="he-IL" b="1" dirty="0"/>
              <a:t> לאחר </a:t>
            </a:r>
            <a:r>
              <a:rPr lang="en-US" b="1" dirty="0"/>
              <a:t>3k episodes</a:t>
            </a:r>
            <a:r>
              <a:rPr lang="he-IL" b="1" dirty="0"/>
              <a:t> מריו מצליח להשיג כ-350 נקודות בממוצע במשחק</a:t>
            </a:r>
          </a:p>
        </p:txBody>
      </p:sp>
      <p:cxnSp>
        <p:nvCxnSpPr>
          <p:cNvPr id="16" name="Curved Connector 15"/>
          <p:cNvCxnSpPr>
            <a:stCxn id="15" idx="1"/>
          </p:cNvCxnSpPr>
          <p:nvPr/>
        </p:nvCxnSpPr>
        <p:spPr>
          <a:xfrm rot="10800000">
            <a:off x="4156364" y="3694649"/>
            <a:ext cx="1199680" cy="763881"/>
          </a:xfrm>
          <a:prstGeom prst="curvedConnector3">
            <a:avLst>
              <a:gd name="adj1" fmla="val 50000"/>
            </a:avLst>
          </a:prstGeom>
          <a:ln w="381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75974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 smtClean="0"/>
              <a:t>המטרה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e-IL" b="1" dirty="0" smtClean="0"/>
              <a:t>בשקף הבא </a:t>
            </a:r>
            <a:r>
              <a:rPr lang="he-IL" dirty="0" smtClean="0"/>
              <a:t>תוכלו לראות את תוצאת הריצה של </a:t>
            </a:r>
            <a:r>
              <a:rPr lang="en-US" dirty="0" smtClean="0"/>
              <a:t>Basic Q Learning</a:t>
            </a:r>
            <a:r>
              <a:rPr lang="he-IL" dirty="0" smtClean="0"/>
              <a:t> (הפתרון שלא משתמש בשיטת האצה) אחרי </a:t>
            </a:r>
            <a:r>
              <a:rPr lang="en-US" dirty="0" smtClean="0"/>
              <a:t>10k episodes</a:t>
            </a:r>
            <a:r>
              <a:rPr lang="he-IL" dirty="0" smtClean="0"/>
              <a:t>.</a:t>
            </a:r>
          </a:p>
          <a:p>
            <a:r>
              <a:rPr lang="he-IL" dirty="0" smtClean="0"/>
              <a:t>המטרה שלכם היא לממש את החלק הנדרש באופן שישפר את תהליך הלמידה ככל הניתן אל מול הפתרון הבסיסי.</a:t>
            </a:r>
          </a:p>
          <a:p>
            <a:pPr lvl="1"/>
            <a:r>
              <a:rPr lang="he-IL" dirty="0" smtClean="0"/>
              <a:t>ניתן להשתפר בשתי בחינות- מבחינת </a:t>
            </a:r>
            <a:r>
              <a:rPr lang="he-IL" b="1" dirty="0" smtClean="0"/>
              <a:t>קצב הלמידה</a:t>
            </a:r>
            <a:r>
              <a:rPr lang="he-IL" dirty="0" smtClean="0"/>
              <a:t> (= כמה זמן לוקח לגרף להגיע לתוצאה מסוימת) ומבחינת </a:t>
            </a:r>
            <a:r>
              <a:rPr lang="he-IL" b="1" dirty="0" smtClean="0"/>
              <a:t>התוצאה הסופית</a:t>
            </a:r>
            <a:r>
              <a:rPr lang="he-IL" dirty="0" smtClean="0"/>
              <a:t> אליה הגרף מתכנס.</a:t>
            </a:r>
          </a:p>
          <a:p>
            <a:r>
              <a:rPr lang="he-IL" dirty="0" smtClean="0"/>
              <a:t>במילים אחרות, המטרה שלכם היא לייצר גרף למידה שיהיה </a:t>
            </a:r>
            <a:r>
              <a:rPr lang="he-IL" b="1" dirty="0" smtClean="0"/>
              <a:t>מעל </a:t>
            </a:r>
            <a:r>
              <a:rPr lang="he-IL" dirty="0" smtClean="0"/>
              <a:t>הגרף של הפתרון הבסיסי </a:t>
            </a:r>
            <a:r>
              <a:rPr lang="he-IL" b="1" dirty="0" smtClean="0"/>
              <a:t>וכמה שיותר רחוק ממנו</a:t>
            </a:r>
            <a:r>
              <a:rPr lang="he-IL" dirty="0" smtClean="0"/>
              <a:t>.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3821966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e-IL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4846"/>
            <a:ext cx="12192000" cy="6464301"/>
          </a:xfrm>
        </p:spPr>
      </p:pic>
      <p:pic>
        <p:nvPicPr>
          <p:cNvPr id="5" name="Content Placeholder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827" t="64098" r="40861" b="33330"/>
          <a:stretch/>
        </p:blipFill>
        <p:spPr>
          <a:xfrm>
            <a:off x="10500822" y="569330"/>
            <a:ext cx="459766" cy="166255"/>
          </a:xfrm>
          <a:prstGeom prst="rect">
            <a:avLst/>
          </a:prstGeom>
        </p:spPr>
      </p:pic>
      <p:pic>
        <p:nvPicPr>
          <p:cNvPr id="6" name="Content Placeholder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333" t="5770" r="10209" b="92265"/>
          <a:stretch/>
        </p:blipFill>
        <p:spPr>
          <a:xfrm>
            <a:off x="10675145" y="577632"/>
            <a:ext cx="177800" cy="127000"/>
          </a:xfrm>
          <a:prstGeom prst="rect">
            <a:avLst/>
          </a:prstGeom>
        </p:spPr>
      </p:pic>
      <p:pic>
        <p:nvPicPr>
          <p:cNvPr id="7" name="Content Placeholder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115" t="5954" r="12417" b="92056"/>
          <a:stretch/>
        </p:blipFill>
        <p:spPr>
          <a:xfrm>
            <a:off x="10848659" y="590545"/>
            <a:ext cx="57150" cy="128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4266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329940" y="4436881"/>
            <a:ext cx="5032498" cy="1586845"/>
          </a:xfrm>
        </p:spPr>
        <p:txBody>
          <a:bodyPr>
            <a:normAutofit/>
          </a:bodyPr>
          <a:lstStyle/>
          <a:p>
            <a:r>
              <a:rPr lang="he-IL" sz="5400" b="1" dirty="0"/>
              <a:t>בהצלחה!</a:t>
            </a:r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e-IL" b="1" dirty="0"/>
              <a:t>לרשותכם 45 דקות </a:t>
            </a:r>
            <a:r>
              <a:rPr lang="he-IL" dirty="0"/>
              <a:t>מרגע שתסיימו מדריך זה ותתחילו בפיתוח הקוד.</a:t>
            </a:r>
          </a:p>
          <a:p>
            <a:r>
              <a:rPr lang="he-IL" dirty="0"/>
              <a:t>לכל שאלה נוספת- פנו למפעיל מטעם המעבדה</a:t>
            </a:r>
          </a:p>
        </p:txBody>
      </p:sp>
    </p:spTree>
    <p:extLst>
      <p:ext uri="{BB962C8B-B14F-4D97-AF65-F5344CB8AC3E}">
        <p14:creationId xmlns:p14="http://schemas.microsoft.com/office/powerpoint/2010/main" val="39254992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המצבים של מריו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e-IL" dirty="0"/>
              <a:t>מריו יכול לאסוף </a:t>
            </a:r>
            <a:r>
              <a:rPr lang="en-US" dirty="0"/>
              <a:t>power-ups</a:t>
            </a:r>
            <a:r>
              <a:rPr lang="he-IL" dirty="0"/>
              <a:t> ולהיות בשלושה מצבים-</a:t>
            </a:r>
          </a:p>
          <a:p>
            <a:pPr lvl="1"/>
            <a:r>
              <a:rPr lang="he-IL" dirty="0"/>
              <a:t>רגיל- המצב ההתחלתי של מריו, בו אין לו יכולות מיוחדות מעבר ליכולות התנועה הרגילות שלו (ראו שקופית הבאה). ברגע שמריו יגע באויב (לא על ידי דריכה)</a:t>
            </a:r>
            <a:r>
              <a:rPr lang="en-US" dirty="0"/>
              <a:t> </a:t>
            </a:r>
            <a:r>
              <a:rPr lang="he-IL" dirty="0"/>
              <a:t>הוא </a:t>
            </a:r>
            <a:r>
              <a:rPr lang="he-IL" dirty="0" err="1"/>
              <a:t>יהרג</a:t>
            </a:r>
            <a:r>
              <a:rPr lang="he-IL" dirty="0"/>
              <a:t> והמשחק יגמר.</a:t>
            </a:r>
          </a:p>
          <a:p>
            <a:pPr lvl="1"/>
            <a:endParaRPr lang="he-IL" dirty="0"/>
          </a:p>
          <a:p>
            <a:pPr lvl="1"/>
            <a:r>
              <a:rPr lang="he-IL" dirty="0"/>
              <a:t>גדול- אם מריו אוכל פטריה אדומה הוא גדל. במצב זה נגיעה באויב לא הורגת את מריו מיד אלא מעבירה אותו למצב הרגיל.</a:t>
            </a:r>
          </a:p>
          <a:p>
            <a:pPr lvl="1"/>
            <a:endParaRPr lang="he-IL" dirty="0"/>
          </a:p>
          <a:p>
            <a:pPr lvl="1"/>
            <a:r>
              <a:rPr lang="he-IL" dirty="0"/>
              <a:t>בוס- מריו יכול להגיע למצב זה לאחר שהיה במצב "גדול" ואכל פרח. במצב זה מריו יכול לשגר כדורי אש לעבר האויבים שלו, וכן נגיעה באויב תעביר אותו למצב "גדול".</a:t>
            </a:r>
          </a:p>
        </p:txBody>
      </p:sp>
      <p:pic>
        <p:nvPicPr>
          <p:cNvPr id="4100" name="Picture 4" descr="תמונה קשורה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578" r="53621"/>
          <a:stretch/>
        </p:blipFill>
        <p:spPr bwMode="auto">
          <a:xfrm>
            <a:off x="1973084" y="5730646"/>
            <a:ext cx="549629" cy="678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תמונה קשורה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618" r="-1"/>
          <a:stretch/>
        </p:blipFill>
        <p:spPr bwMode="auto">
          <a:xfrm>
            <a:off x="6291098" y="5604213"/>
            <a:ext cx="455437" cy="914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תוצאת תמונה עבור ‪mario fireball‬‏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0295" y="5604211"/>
            <a:ext cx="625790" cy="914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תוצאת תמונה עבור ‪mario fire flower‬‏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8188" y="5720267"/>
            <a:ext cx="628948" cy="682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6845967" y="5649009"/>
            <a:ext cx="58381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e-IL" sz="4400" b="1" dirty="0"/>
              <a:t>+</a:t>
            </a:r>
          </a:p>
        </p:txBody>
      </p:sp>
      <p:sp>
        <p:nvSpPr>
          <p:cNvPr id="11" name="Rectangle 10"/>
          <p:cNvSpPr/>
          <p:nvPr/>
        </p:nvSpPr>
        <p:spPr>
          <a:xfrm>
            <a:off x="8255667" y="5681483"/>
            <a:ext cx="58381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e-IL" sz="4400" b="1" dirty="0"/>
              <a:t>=</a:t>
            </a:r>
          </a:p>
        </p:txBody>
      </p:sp>
      <p:pic>
        <p:nvPicPr>
          <p:cNvPr id="12" name="Picture 4" descr="תמונה קשורה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618" r="-1"/>
          <a:stretch/>
        </p:blipFill>
        <p:spPr bwMode="auto">
          <a:xfrm>
            <a:off x="4664529" y="5567369"/>
            <a:ext cx="455437" cy="914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2605945" y="5633002"/>
            <a:ext cx="58381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e-IL" sz="4400" b="1" dirty="0"/>
              <a:t>+</a:t>
            </a:r>
          </a:p>
        </p:txBody>
      </p:sp>
      <p:pic>
        <p:nvPicPr>
          <p:cNvPr id="4106" name="Picture 10" descr="תוצאת תמונה עבור ‪mario mushroom‬‏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7480" y="5887536"/>
            <a:ext cx="424936" cy="424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3811539" y="5674029"/>
            <a:ext cx="58381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e-IL" sz="4400" b="1" dirty="0"/>
              <a:t>=</a:t>
            </a:r>
          </a:p>
        </p:txBody>
      </p:sp>
      <p:pic>
        <p:nvPicPr>
          <p:cNvPr id="16" name="Picture 4" descr="תמונה קשורה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578" r="53621"/>
          <a:stretch/>
        </p:blipFill>
        <p:spPr bwMode="auto">
          <a:xfrm>
            <a:off x="11004925" y="2514600"/>
            <a:ext cx="361788" cy="446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תמונה קשורה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618" r="-1"/>
          <a:stretch/>
        </p:blipFill>
        <p:spPr bwMode="auto">
          <a:xfrm>
            <a:off x="10956001" y="3290208"/>
            <a:ext cx="368391" cy="739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6" descr="תוצאת תמונה עבור ‪mario fireball‬‏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0718" y="4336024"/>
            <a:ext cx="493789" cy="721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78994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חוקי התנועה</a:t>
            </a:r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>
          <a:xfrm>
            <a:off x="1494064" y="1825625"/>
            <a:ext cx="9859736" cy="4648654"/>
          </a:xfrm>
        </p:spPr>
        <p:txBody>
          <a:bodyPr>
            <a:normAutofit/>
          </a:bodyPr>
          <a:lstStyle/>
          <a:p>
            <a:r>
              <a:rPr lang="he-IL" dirty="0"/>
              <a:t>כדי לשלוט במריו ניתן "ללחוץ" על הכפתורים הבאים:</a:t>
            </a:r>
          </a:p>
          <a:p>
            <a:pPr lvl="1"/>
            <a:endParaRPr lang="he-IL" dirty="0"/>
          </a:p>
          <a:p>
            <a:pPr lvl="1"/>
            <a:r>
              <a:rPr lang="he-IL" dirty="0"/>
              <a:t>חץ ימינה / חץ שמאלה – גורם למריו לבצע צעד בכיוון הנבחר, במידה ואפשרי (כלומר, אם אין שם מכשול)</a:t>
            </a:r>
          </a:p>
          <a:p>
            <a:pPr marL="274320" lvl="1" indent="0">
              <a:buNone/>
            </a:pPr>
            <a:endParaRPr lang="he-IL" dirty="0"/>
          </a:p>
          <a:p>
            <a:pPr lvl="1"/>
            <a:r>
              <a:rPr lang="he-IL" dirty="0"/>
              <a:t>לחצן "קפוץ" – גורם למריו לקפוץ. ניתן לבצע קפיצה גבוהה יותר על ידי החזקת הלחצן לפרק זמן ממושך יותר.</a:t>
            </a:r>
          </a:p>
          <a:p>
            <a:pPr lvl="1"/>
            <a:endParaRPr lang="he-IL" dirty="0"/>
          </a:p>
          <a:p>
            <a:pPr lvl="1"/>
            <a:r>
              <a:rPr lang="he-IL" dirty="0"/>
              <a:t>לחצן "רוץ" – גורם למריו לרוץ, במידה ונבחר גם אחד החצים (ימינה / שמאלה). </a:t>
            </a:r>
            <a:r>
              <a:rPr lang="he-IL" b="1" dirty="0"/>
              <a:t>בנוסף, במצב בו מריו יכול לשגר כדורי אש, לחצן זה ישגר כדורי אש בנוסף לריצה</a:t>
            </a:r>
            <a:r>
              <a:rPr lang="he-IL" dirty="0"/>
              <a:t>.</a:t>
            </a:r>
          </a:p>
        </p:txBody>
      </p:sp>
      <p:pic>
        <p:nvPicPr>
          <p:cNvPr id="3076" name="Picture 4" descr="תוצאת תמונה עבור ‪mario fireball‬‏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529" y="5190648"/>
            <a:ext cx="2047299" cy="1301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22400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חוקי התנועה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2057400"/>
            <a:ext cx="9872871" cy="1173678"/>
          </a:xfrm>
        </p:spPr>
        <p:txBody>
          <a:bodyPr>
            <a:normAutofit lnSpcReduction="10000"/>
          </a:bodyPr>
          <a:lstStyle/>
          <a:p>
            <a:r>
              <a:rPr lang="he-IL" dirty="0"/>
              <a:t>בדומה למשחק האמתי, ניתן ללחוץ על כמה לחצנים בו זמנית על מנת לגרום למריו לבצע שילוב של הפעולות הבסיסיות.</a:t>
            </a:r>
          </a:p>
          <a:p>
            <a:r>
              <a:rPr lang="he-IL" dirty="0"/>
              <a:t>השילובים האפשריים הם: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445823" y="3231078"/>
            <a:ext cx="4292459" cy="26947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182880" algn="r" defTabSz="914400" rtl="1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r" defTabSz="914400" rtl="1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r" defTabSz="914400" rtl="1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r" defTabSz="914400" rtl="1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r" defTabSz="914400" rtl="1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r" defTabSz="914400" rtl="1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r" defTabSz="914400" rtl="1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r" defTabSz="914400" rtl="1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r" defTabSz="914400" rtl="1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he-IL" dirty="0"/>
              <a:t>חץ שמאלה + ריצה</a:t>
            </a:r>
          </a:p>
          <a:p>
            <a:pPr lvl="1"/>
            <a:r>
              <a:rPr lang="he-IL" dirty="0"/>
              <a:t>חץ ימינה + ריצה</a:t>
            </a:r>
          </a:p>
          <a:p>
            <a:pPr lvl="1"/>
            <a:r>
              <a:rPr lang="he-IL" dirty="0"/>
              <a:t>קפיצה + ריצה</a:t>
            </a:r>
          </a:p>
          <a:p>
            <a:pPr lvl="1"/>
            <a:r>
              <a:rPr lang="he-IL" dirty="0"/>
              <a:t>חץ שמאלה + קפיצה + ריצה</a:t>
            </a:r>
          </a:p>
          <a:p>
            <a:pPr lvl="1"/>
            <a:r>
              <a:rPr lang="he-IL" dirty="0"/>
              <a:t>חץ ימינה + קפיצה + ריצה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7738282" y="3231078"/>
            <a:ext cx="3249408" cy="27861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182880" algn="r" defTabSz="914400" rtl="1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r" defTabSz="914400" rtl="1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r" defTabSz="914400" rtl="1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r" defTabSz="914400" rtl="1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r" defTabSz="914400" rtl="1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r" defTabSz="914400" rtl="1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r" defTabSz="914400" rtl="1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r" defTabSz="914400" rtl="1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r" defTabSz="914400" rtl="1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he-IL"/>
              <a:t>חץ שמאלה</a:t>
            </a:r>
          </a:p>
          <a:p>
            <a:pPr lvl="1"/>
            <a:r>
              <a:rPr lang="he-IL"/>
              <a:t>חץ ימינה</a:t>
            </a:r>
          </a:p>
          <a:p>
            <a:pPr lvl="1"/>
            <a:r>
              <a:rPr lang="he-IL"/>
              <a:t>קפיצה</a:t>
            </a:r>
          </a:p>
          <a:p>
            <a:pPr lvl="1"/>
            <a:r>
              <a:rPr lang="he-IL"/>
              <a:t>חץ שמאלה + קפיצה</a:t>
            </a:r>
          </a:p>
          <a:p>
            <a:pPr lvl="1"/>
            <a:r>
              <a:rPr lang="he-IL"/>
              <a:t>חץ ימינה + קפיצה</a:t>
            </a:r>
          </a:p>
          <a:p>
            <a:pPr lvl="1"/>
            <a:r>
              <a:rPr lang="he-IL"/>
              <a:t>ריצה</a:t>
            </a:r>
            <a:endParaRPr lang="he-IL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143000" y="5677593"/>
            <a:ext cx="9872871" cy="11736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182880" algn="r" defTabSz="914400" rtl="1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r" defTabSz="914400" rtl="1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r" defTabSz="914400" rtl="1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r" defTabSz="914400" rtl="1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r" defTabSz="914400" rtl="1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r" defTabSz="914400" rtl="1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r" defTabSz="914400" rtl="1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r" defTabSz="914400" rtl="1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r" defTabSz="914400" rtl="1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e-IL" dirty="0"/>
              <a:t>שימו לב שאין משמעות ללחיצה על שני החיצים יחד (מריו יישאר במקום) ולכן השילובים הרלוונטיים הושמטו.</a:t>
            </a:r>
          </a:p>
        </p:txBody>
      </p:sp>
    </p:spTree>
    <p:extLst>
      <p:ext uri="{BB962C8B-B14F-4D97-AF65-F5344CB8AC3E}">
        <p14:creationId xmlns:p14="http://schemas.microsoft.com/office/powerpoint/2010/main" val="34123674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מהלך המשחק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e-IL" dirty="0"/>
              <a:t>בתחילת כל משחק מריו מוצב רנדומאלית באחד משלושת המצבים בו הוא יכול להיות, וכן גם מבנה העולם סביבו נקבע רנדומאלית.</a:t>
            </a:r>
          </a:p>
          <a:p>
            <a:r>
              <a:rPr lang="he-IL" dirty="0"/>
              <a:t>לעולם יש שעון המוגבל בזמן, כך שהמשחק יסתיים אחרי 200 שניות במידה ומריו לא הגיע לסוף השלב עד זמן זה. </a:t>
            </a:r>
          </a:p>
          <a:p>
            <a:pPr lvl="1"/>
            <a:r>
              <a:rPr lang="he-IL" dirty="0"/>
              <a:t>המשמעות של סיום שכזה היא הפסד למריו.</a:t>
            </a:r>
          </a:p>
          <a:p>
            <a:r>
              <a:rPr lang="he-IL" dirty="0"/>
              <a:t>בכל רגע מריו בוחר איזה פעולה לבצע (כלומר, על איזה סט מקשים ללחוץ) ובו בזמן גם העולם עצמו משתנה- האויבים זזים, מכשולים נוצרים או נעלמים וכד'.</a:t>
            </a:r>
          </a:p>
          <a:p>
            <a:r>
              <a:rPr lang="he-IL" dirty="0"/>
              <a:t>עם זאת, כאשר מריו בוחר את הפעולה לביצוע הוא מקבל "תמונה סטטית" של העולם שעל בסיסה הוא בוחר את הפעולה הבאה.</a:t>
            </a:r>
          </a:p>
        </p:txBody>
      </p:sp>
    </p:spTree>
    <p:extLst>
      <p:ext uri="{BB962C8B-B14F-4D97-AF65-F5344CB8AC3E}">
        <p14:creationId xmlns:p14="http://schemas.microsoft.com/office/powerpoint/2010/main" val="3601967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143000" y="3855918"/>
            <a:ext cx="8063426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600" b="1" dirty="0"/>
              <a:t>Q</a:t>
            </a:r>
            <a:r>
              <a:rPr lang="en-US" sz="16600" dirty="0"/>
              <a:t>[       </a:t>
            </a:r>
            <a:r>
              <a:rPr lang="en-US" sz="7200" dirty="0"/>
              <a:t>,</a:t>
            </a:r>
            <a:r>
              <a:rPr lang="en-US" sz="16600" dirty="0"/>
              <a:t>   ]</a:t>
            </a:r>
            <a:r>
              <a:rPr lang="en-US" sz="13800" dirty="0"/>
              <a:t>=</a:t>
            </a:r>
            <a:endParaRPr lang="he-IL" sz="96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תהליך הלמידה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2057400"/>
            <a:ext cx="9872871" cy="2075213"/>
          </a:xfrm>
        </p:spPr>
        <p:txBody>
          <a:bodyPr/>
          <a:lstStyle/>
          <a:p>
            <a:r>
              <a:rPr lang="he-IL" dirty="0"/>
              <a:t>במקרה שלנו, במריו ישלוט סוכן מבוסס </a:t>
            </a:r>
            <a:r>
              <a:rPr lang="en-US" dirty="0"/>
              <a:t>Reinforcement Learning</a:t>
            </a:r>
            <a:r>
              <a:rPr lang="he-IL" dirty="0"/>
              <a:t> הלומד את אסטרטגיית בחירת הפעולות בעזרת האינטראקציה של מריו עם סביבתו.</a:t>
            </a:r>
          </a:p>
          <a:p>
            <a:endParaRPr lang="he-IL" dirty="0"/>
          </a:p>
          <a:p>
            <a:r>
              <a:rPr lang="he-IL" dirty="0"/>
              <a:t>הסוכן ילמד בשיטת </a:t>
            </a:r>
            <a:r>
              <a:rPr lang="en-US" dirty="0"/>
              <a:t>Q Learning</a:t>
            </a:r>
            <a:r>
              <a:rPr lang="he-IL" dirty="0"/>
              <a:t>, כלומר- יחזיק את טבלה </a:t>
            </a:r>
            <a:r>
              <a:rPr lang="en-US" dirty="0"/>
              <a:t>Q(s, a)</a:t>
            </a:r>
            <a:r>
              <a:rPr lang="he-IL" dirty="0"/>
              <a:t> הממפה בין זוגות "מצב-פעולה" לבין תוחלת הרווח שנצפה לקבל אם מריו יהיה במצב </a:t>
            </a:r>
            <a:r>
              <a:rPr lang="en-US" dirty="0"/>
              <a:t>s</a:t>
            </a:r>
            <a:r>
              <a:rPr lang="he-IL" dirty="0"/>
              <a:t> ויבחר בפעולה </a:t>
            </a:r>
            <a:r>
              <a:rPr lang="en-US" dirty="0"/>
              <a:t>a</a:t>
            </a:r>
            <a:r>
              <a:rPr lang="he-IL" dirty="0"/>
              <a:t>.</a:t>
            </a:r>
          </a:p>
        </p:txBody>
      </p:sp>
      <p:pic>
        <p:nvPicPr>
          <p:cNvPr id="1026" name="Picture 2" descr="Image result for mario gam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2524" y="4585671"/>
            <a:ext cx="2643912" cy="1464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Image result for arrow keys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98" t="46630" r="-1096"/>
          <a:stretch/>
        </p:blipFill>
        <p:spPr bwMode="auto">
          <a:xfrm>
            <a:off x="6306219" y="4740731"/>
            <a:ext cx="1068778" cy="1153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3910895" y="6049737"/>
            <a:ext cx="6671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state</a:t>
            </a:r>
            <a:endParaRPr lang="he-IL" dirty="0"/>
          </a:p>
        </p:txBody>
      </p:sp>
      <p:sp>
        <p:nvSpPr>
          <p:cNvPr id="9" name="Rectangle 8"/>
          <p:cNvSpPr/>
          <p:nvPr/>
        </p:nvSpPr>
        <p:spPr>
          <a:xfrm>
            <a:off x="6306219" y="6049737"/>
            <a:ext cx="7777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action</a:t>
            </a:r>
            <a:endParaRPr lang="he-IL" dirty="0"/>
          </a:p>
        </p:txBody>
      </p:sp>
      <p:sp>
        <p:nvSpPr>
          <p:cNvPr id="10" name="Rectangle 9"/>
          <p:cNvSpPr/>
          <p:nvPr/>
        </p:nvSpPr>
        <p:spPr>
          <a:xfrm>
            <a:off x="8869835" y="4740731"/>
            <a:ext cx="2893741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/>
            <a:r>
              <a:rPr lang="he-IL" dirty="0"/>
              <a:t>מספר הנקודות שנצפה שמריו </a:t>
            </a:r>
            <a:r>
              <a:rPr lang="en-US" dirty="0"/>
              <a:t/>
            </a:r>
            <a:br>
              <a:rPr lang="en-US" dirty="0"/>
            </a:br>
            <a:r>
              <a:rPr lang="he-IL" dirty="0"/>
              <a:t>יקבל בסוף המשחק אם יהיה </a:t>
            </a:r>
            <a:r>
              <a:rPr lang="en-US" dirty="0"/>
              <a:t/>
            </a:r>
            <a:br>
              <a:rPr lang="en-US" dirty="0"/>
            </a:br>
            <a:r>
              <a:rPr lang="he-IL" dirty="0"/>
              <a:t>במצב </a:t>
            </a:r>
            <a:r>
              <a:rPr lang="en-US" dirty="0"/>
              <a:t>state</a:t>
            </a:r>
            <a:r>
              <a:rPr lang="he-IL" dirty="0"/>
              <a:t> ויבחר </a:t>
            </a:r>
            <a:r>
              <a:rPr lang="en-US" dirty="0"/>
              <a:t/>
            </a:r>
            <a:br>
              <a:rPr lang="en-US" dirty="0"/>
            </a:br>
            <a:r>
              <a:rPr lang="he-IL" dirty="0"/>
              <a:t>בפעולה </a:t>
            </a:r>
            <a:r>
              <a:rPr lang="en-US" dirty="0"/>
              <a:t>action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74396396"/>
      </p:ext>
    </p:extLst>
  </p:cSld>
  <p:clrMapOvr>
    <a:masterClrMapping/>
  </p:clrMapOvr>
</p:sld>
</file>

<file path=ppt/theme/theme1.xml><?xml version="1.0" encoding="utf-8"?>
<a:theme xmlns:a="http://schemas.openxmlformats.org/drawingml/2006/main" name="Basis">
  <a:themeElements>
    <a:clrScheme name="Orange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Basis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sis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Basis" id="{5665723A-49BA-4B57-8411-A56F8F207965}" vid="{D9D01AC2-EE7D-4E49-99EE-8E62E4E7E8A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TM03457444[[fn=Basis]]</Template>
  <TotalTime>874</TotalTime>
  <Words>2271</Words>
  <Application>Microsoft Office PowerPoint</Application>
  <PresentationFormat>Custom</PresentationFormat>
  <Paragraphs>281</Paragraphs>
  <Slides>43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4" baseType="lpstr">
      <vt:lpstr>Basis</vt:lpstr>
      <vt:lpstr>RL speedup exercise</vt:lpstr>
      <vt:lpstr>ידע קודם נדרש</vt:lpstr>
      <vt:lpstr>עולם הבעיה – MarioAI Domain</vt:lpstr>
      <vt:lpstr>למי שלא מכיר- הדגמה</vt:lpstr>
      <vt:lpstr>המצבים של מריו</vt:lpstr>
      <vt:lpstr>חוקי התנועה</vt:lpstr>
      <vt:lpstr>חוקי התנועה</vt:lpstr>
      <vt:lpstr>מהלך המשחק</vt:lpstr>
      <vt:lpstr>תהליך הלמידה</vt:lpstr>
      <vt:lpstr>תהליך הלמידה</vt:lpstr>
      <vt:lpstr>תהליך הלמידה</vt:lpstr>
      <vt:lpstr>שיטת ניקוד</vt:lpstr>
      <vt:lpstr>המידע הזמין למריו</vt:lpstr>
      <vt:lpstr>אסטרטגיית בחירת הפעולות</vt:lpstr>
      <vt:lpstr>אופן העדכון</vt:lpstr>
      <vt:lpstr>סיכום- תהליך הלמידה של הסוכן</vt:lpstr>
      <vt:lpstr>הבעיה</vt:lpstr>
      <vt:lpstr>Basic Q Learning</vt:lpstr>
      <vt:lpstr>Basic Q Learning</vt:lpstr>
      <vt:lpstr>ייצוג מצב- דוגמא</vt:lpstr>
      <vt:lpstr>ייצוג מצב- דוגמא</vt:lpstr>
      <vt:lpstr>ייצוג מצב- דוגמא</vt:lpstr>
      <vt:lpstr>ייצוג מצב- דוגמא</vt:lpstr>
      <vt:lpstr>ייצוג מצב- דוגמא</vt:lpstr>
      <vt:lpstr>ייצוג מצב- דוגמא</vt:lpstr>
      <vt:lpstr>ייצוג מצב- דוגמא</vt:lpstr>
      <vt:lpstr>ייצוג מצב- דוגמא</vt:lpstr>
      <vt:lpstr>ייצוג מצב- דוגמא</vt:lpstr>
      <vt:lpstr>ייצוג מצב- דוגמא</vt:lpstr>
      <vt:lpstr>סיכום- הבעיה</vt:lpstr>
      <vt:lpstr>האצה מבוססת Similarities</vt:lpstr>
      <vt:lpstr>Similarities</vt:lpstr>
      <vt:lpstr>דוגמא (1)- דומיין איקס עיגול</vt:lpstr>
      <vt:lpstr>דוגמא (2)- דומיין איקס עיגול</vt:lpstr>
      <vt:lpstr>דוגמא (3)- דומיין איקס עיגול</vt:lpstr>
      <vt:lpstr>התערבות בתהליך הלמידה של הסוכן</vt:lpstr>
      <vt:lpstr>אופן ההשתלבות בתהליך הלמידה</vt:lpstr>
      <vt:lpstr>אופן מימוש</vt:lpstr>
      <vt:lpstr>אופן הרצת הקוד</vt:lpstr>
      <vt:lpstr>PowerPoint Presentation</vt:lpstr>
      <vt:lpstr>המטרה</vt:lpstr>
      <vt:lpstr>PowerPoint Presentation</vt:lpstr>
      <vt:lpstr>בהצלחה!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RL speedup exercise</dc:title>
  <dc:creator>Dev</dc:creator>
  <cp:lastModifiedBy>debug</cp:lastModifiedBy>
  <cp:revision>138</cp:revision>
  <dcterms:created xsi:type="dcterms:W3CDTF">2017-05-06T18:37:14Z</dcterms:created>
  <dcterms:modified xsi:type="dcterms:W3CDTF">2017-06-13T13:16:02Z</dcterms:modified>
</cp:coreProperties>
</file>